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6"/>
  </p:notesMasterIdLst>
  <p:sldIdLst>
    <p:sldId id="259" r:id="rId5"/>
    <p:sldId id="685" r:id="rId6"/>
    <p:sldId id="687" r:id="rId7"/>
    <p:sldId id="699" r:id="rId8"/>
    <p:sldId id="698" r:id="rId9"/>
    <p:sldId id="695" r:id="rId10"/>
    <p:sldId id="702" r:id="rId11"/>
    <p:sldId id="697" r:id="rId12"/>
    <p:sldId id="703" r:id="rId13"/>
    <p:sldId id="690" r:id="rId14"/>
    <p:sldId id="700" r:id="rId15"/>
    <p:sldId id="691" r:id="rId16"/>
    <p:sldId id="701" r:id="rId17"/>
    <p:sldId id="696" r:id="rId18"/>
    <p:sldId id="693" r:id="rId19"/>
    <p:sldId id="694" r:id="rId20"/>
    <p:sldId id="304" r:id="rId21"/>
    <p:sldId id="705" r:id="rId22"/>
    <p:sldId id="704" r:id="rId23"/>
    <p:sldId id="706" r:id="rId24"/>
    <p:sldId id="707" r:id="rId25"/>
  </p:sldIdLst>
  <p:sldSz cx="12192000" cy="6858000"/>
  <p:notesSz cx="9144000" cy="6858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ti brandts" initials="sb" lastIdx="15" clrIdx="0">
    <p:extLst>
      <p:ext uri="{19B8F6BF-5375-455C-9EA6-DF929625EA0E}">
        <p15:presenceInfo xmlns:p15="http://schemas.microsoft.com/office/powerpoint/2012/main" userId="206e818ac80e80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6C2"/>
    <a:srgbClr val="EE6841"/>
    <a:srgbClr val="00A6D6"/>
    <a:srgbClr val="01B8C9"/>
    <a:srgbClr val="006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309F97-50F7-555C-4E91-4E1B065553FD}" v="5" dt="2023-06-21T10:20:56.967"/>
    <p1510:client id="{429739A6-1D1C-5E90-710F-F6324323C129}" v="56" dt="2023-06-21T14:14:37.712"/>
    <p1510:client id="{432B8B25-EE1B-D20C-A68D-205EBC0EE68B}" v="106" dt="2023-06-20T17:43:37.623"/>
    <p1510:client id="{5295BCF7-D91F-7642-AED9-1289745A7920}" v="615" dt="2023-06-21T12:03:43.059"/>
    <p1510:client id="{5603C5BD-3653-1A44-B9E7-338B803BA46A}" v="548" vWet="550" dt="2023-06-20T12:21:53.020"/>
    <p1510:client id="{75615D6B-ACA9-207E-9A41-93AE649D3FB2}" v="92" dt="2023-06-20T12:09:31.865"/>
    <p1510:client id="{7620D4C7-6705-7E72-E99F-7D50BE7C6383}" v="119" dt="2023-06-21T08:54:14.037"/>
    <p1510:client id="{86E8F5BC-C484-9F3C-EC17-0A253881E944}" v="187" dt="2023-06-21T08:22:57.562"/>
    <p1510:client id="{A8EE84A5-578F-34BB-5127-ABCCD58CCE25}" v="2" dt="2023-06-21T09:55:16.414"/>
    <p1510:client id="{C82C2C3B-E64F-3191-33E9-7CB44B13038A}" v="80" dt="2023-06-20T15:58:31.923"/>
    <p1510:client id="{D50FED78-FE11-402A-B117-A5519D814BA5}" v="366" vWet="368" dt="2023-06-21T11:53:25.297"/>
    <p1510:client id="{E4905DC7-BE9B-FC1D-C4B7-C49A28665CB1}" v="346" dt="2023-06-20T13:29:44.336"/>
    <p1510:client id="{F7D13621-51CB-4B34-A579-A51AB7E2A006}" v="343" dt="2023-06-21T10:28:38.687"/>
    <p1510:client id="{FA354401-17AF-4666-9607-5F02A1B80FC9}" v="36" dt="2023-06-21T07:40:22.81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0F0"/>
          </a:solidFill>
        </a:fill>
      </a:tcStyle>
    </a:wholeTbl>
    <a:band2H>
      <a:tcTxStyle/>
      <a:tcStyle>
        <a:tcBdr/>
        <a:fill>
          <a:solidFill>
            <a:srgbClr val="E6F0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4CE"/>
          </a:solidFill>
        </a:fill>
      </a:tcStyle>
    </a:wholeTbl>
    <a:band2H>
      <a:tcTxStyle/>
      <a:tcStyle>
        <a:tcBdr/>
        <a:fill>
          <a:solidFill>
            <a:srgbClr val="FBEB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9CCCC"/>
          </a:solidFill>
        </a:fill>
      </a:tcStyle>
    </a:wholeTbl>
    <a:band2H>
      <a:tcTxStyle/>
      <a:tcStyle>
        <a:tcBdr/>
        <a:fill>
          <a:solidFill>
            <a:srgbClr val="F4E7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08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sv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" name="Shape 3143"/>
          <p:cNvSpPr>
            <a:spLocks noGrp="1" noRot="1" noChangeAspect="1"/>
          </p:cNvSpPr>
          <p:nvPr>
            <p:ph type="sldImg"/>
          </p:nvPr>
        </p:nvSpPr>
        <p:spPr>
          <a:xfrm>
            <a:off x="2416175" y="466725"/>
            <a:ext cx="4359275" cy="24526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44" name="Shape 3144"/>
          <p:cNvSpPr>
            <a:spLocks noGrp="1"/>
          </p:cNvSpPr>
          <p:nvPr>
            <p:ph type="body" sz="quarter" idx="1"/>
          </p:nvPr>
        </p:nvSpPr>
        <p:spPr>
          <a:xfrm>
            <a:off x="590060" y="3112477"/>
            <a:ext cx="7963877" cy="327953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8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we're group 5. My name is David Haasnoot &amp; this is Anne </a:t>
            </a:r>
            <a:r>
              <a:rPr lang="en-US" dirty="0" err="1"/>
              <a:t>versleijen</a:t>
            </a:r>
            <a:r>
              <a:rPr lang="en-US" dirty="0"/>
              <a:t>, and we will be looking at our strategy for the redesign of the </a:t>
            </a:r>
            <a:r>
              <a:rPr lang="en-US" dirty="0" err="1"/>
              <a:t>callantsoog</a:t>
            </a:r>
            <a:r>
              <a:rPr lang="en-US" dirty="0"/>
              <a:t> water system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81918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Our second strategy is to add an additional water storage. located just north of the polder system. </a:t>
            </a:r>
          </a:p>
          <a:p>
            <a:r>
              <a:rPr lang="en-US"/>
              <a:t>This location is grass land, which makes it feasible for water storage. </a:t>
            </a:r>
          </a:p>
          <a:p>
            <a:endParaRPr lang="en-US"/>
          </a:p>
          <a:p>
            <a:r>
              <a:rPr lang="en-US"/>
              <a:t>For now the plan is that it is only used for extreme rain events. A gate could be used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40792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water storage is connected to the system by 4 round culverts. The 4 culverts are added to the </a:t>
            </a:r>
            <a:r>
              <a:rPr lang="en-US" err="1"/>
              <a:t>sobek</a:t>
            </a:r>
            <a:r>
              <a:rPr lang="en-US"/>
              <a:t> model to make a connection between the areas. </a:t>
            </a:r>
            <a:endParaRPr lang="en-US">
              <a:cs typeface="+mj-cs"/>
            </a:endParaRPr>
          </a:p>
          <a:p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9315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nl-NL"/>
              <a:t>The systems is </a:t>
            </a:r>
            <a:r>
              <a:rPr lang="nl-NL" err="1"/>
              <a:t>also</a:t>
            </a:r>
            <a:r>
              <a:rPr lang="nl-NL"/>
              <a:t> </a:t>
            </a:r>
            <a:r>
              <a:rPr lang="nl-NL" err="1"/>
              <a:t>modelled</a:t>
            </a:r>
            <a:r>
              <a:rPr lang="nl-NL"/>
              <a:t> in </a:t>
            </a:r>
            <a:r>
              <a:rPr lang="nl-NL" err="1"/>
              <a:t>sobek</a:t>
            </a:r>
            <a:r>
              <a:rPr lang="nl-NL"/>
              <a:t> </a:t>
            </a:r>
            <a:r>
              <a:rPr lang="nl-NL" err="1"/>
              <a:t>by</a:t>
            </a:r>
            <a:r>
              <a:rPr lang="nl-NL"/>
              <a:t> </a:t>
            </a:r>
            <a:r>
              <a:rPr lang="nl-NL" err="1"/>
              <a:t>adding</a:t>
            </a:r>
            <a:r>
              <a:rPr lang="nl-NL"/>
              <a:t> </a:t>
            </a:r>
            <a:r>
              <a:rPr lang="nl-NL" err="1"/>
              <a:t>this</a:t>
            </a:r>
            <a:r>
              <a:rPr lang="nl-NL"/>
              <a:t> </a:t>
            </a:r>
            <a:r>
              <a:rPr lang="nl-NL" err="1"/>
              <a:t>addition</a:t>
            </a:r>
            <a:r>
              <a:rPr lang="nl-NL"/>
              <a:t> area. We </a:t>
            </a:r>
            <a:r>
              <a:rPr lang="nl-NL" err="1"/>
              <a:t>also</a:t>
            </a:r>
            <a:r>
              <a:rPr lang="nl-NL"/>
              <a:t> </a:t>
            </a:r>
            <a:r>
              <a:rPr lang="nl-NL" err="1"/>
              <a:t>modelled</a:t>
            </a:r>
            <a:r>
              <a:rPr lang="nl-NL"/>
              <a:t> </a:t>
            </a:r>
            <a:r>
              <a:rPr lang="nl-NL" err="1"/>
              <a:t>it</a:t>
            </a:r>
            <a:r>
              <a:rPr lang="nl-NL"/>
              <a:t> </a:t>
            </a:r>
            <a:r>
              <a:rPr lang="nl-NL" err="1"/>
              <a:t>with</a:t>
            </a:r>
            <a:r>
              <a:rPr lang="nl-NL"/>
              <a:t> a </a:t>
            </a:r>
            <a:r>
              <a:rPr lang="nl-NL" err="1"/>
              <a:t>rain</a:t>
            </a:r>
            <a:r>
              <a:rPr lang="nl-NL"/>
              <a:t> even </a:t>
            </a:r>
            <a:r>
              <a:rPr lang="nl-NL" err="1"/>
              <a:t>with</a:t>
            </a:r>
            <a:r>
              <a:rPr lang="nl-NL"/>
              <a:t> return </a:t>
            </a:r>
            <a:r>
              <a:rPr lang="nl-NL" err="1"/>
              <a:t>period</a:t>
            </a:r>
            <a:r>
              <a:rPr lang="nl-NL"/>
              <a:t> of 50 </a:t>
            </a:r>
            <a:r>
              <a:rPr lang="nl-NL" err="1"/>
              <a:t>years</a:t>
            </a:r>
            <a:r>
              <a:rPr lang="nl-NL"/>
              <a:t>. On </a:t>
            </a:r>
            <a:r>
              <a:rPr lang="nl-NL" err="1"/>
              <a:t>the</a:t>
            </a:r>
            <a:r>
              <a:rPr lang="nl-NL"/>
              <a:t> right </a:t>
            </a:r>
            <a:r>
              <a:rPr lang="nl-NL" err="1"/>
              <a:t>the</a:t>
            </a:r>
            <a:r>
              <a:rPr lang="nl-NL"/>
              <a:t> </a:t>
            </a:r>
            <a:r>
              <a:rPr lang="nl-NL" err="1"/>
              <a:t>result</a:t>
            </a:r>
            <a:r>
              <a:rPr lang="nl-NL"/>
              <a:t> is </a:t>
            </a:r>
            <a:r>
              <a:rPr lang="nl-NL" err="1"/>
              <a:t>shown</a:t>
            </a:r>
            <a:r>
              <a:rPr lang="nl-NL"/>
              <a:t>. </a:t>
            </a:r>
            <a:r>
              <a:rPr lang="nl-NL" err="1"/>
              <a:t>By</a:t>
            </a:r>
            <a:r>
              <a:rPr lang="nl-NL"/>
              <a:t> </a:t>
            </a:r>
            <a:r>
              <a:rPr lang="nl-NL" err="1"/>
              <a:t>adding</a:t>
            </a:r>
            <a:r>
              <a:rPr lang="nl-NL"/>
              <a:t> </a:t>
            </a:r>
            <a:r>
              <a:rPr lang="nl-NL" err="1"/>
              <a:t>this</a:t>
            </a:r>
            <a:r>
              <a:rPr lang="nl-NL"/>
              <a:t> extra storage, </a:t>
            </a:r>
            <a:r>
              <a:rPr lang="nl-NL" err="1"/>
              <a:t>the</a:t>
            </a:r>
            <a:r>
              <a:rPr lang="nl-NL"/>
              <a:t> </a:t>
            </a:r>
            <a:r>
              <a:rPr lang="nl-NL" err="1"/>
              <a:t>flood</a:t>
            </a:r>
            <a:r>
              <a:rPr lang="nl-NL"/>
              <a:t> </a:t>
            </a:r>
            <a:r>
              <a:rPr lang="nl-NL" err="1"/>
              <a:t>extent</a:t>
            </a:r>
            <a:r>
              <a:rPr lang="nl-NL"/>
              <a:t> </a:t>
            </a:r>
            <a:r>
              <a:rPr lang="nl-NL" err="1"/>
              <a:t>decreases</a:t>
            </a:r>
            <a:r>
              <a:rPr lang="nl-NL"/>
              <a:t> </a:t>
            </a:r>
            <a:r>
              <a:rPr lang="nl-NL" err="1"/>
              <a:t>with</a:t>
            </a:r>
            <a:r>
              <a:rPr lang="nl-NL"/>
              <a:t> 37%. In </a:t>
            </a:r>
            <a:r>
              <a:rPr lang="nl-NL" err="1"/>
              <a:t>the</a:t>
            </a:r>
            <a:r>
              <a:rPr lang="nl-NL"/>
              <a:t> top part, </a:t>
            </a:r>
            <a:r>
              <a:rPr lang="nl-NL" err="1"/>
              <a:t>the</a:t>
            </a:r>
            <a:r>
              <a:rPr lang="nl-NL"/>
              <a:t> </a:t>
            </a:r>
            <a:r>
              <a:rPr lang="nl-NL" err="1"/>
              <a:t>flood</a:t>
            </a:r>
            <a:r>
              <a:rPr lang="nl-NL"/>
              <a:t> is </a:t>
            </a:r>
            <a:r>
              <a:rPr lang="nl-NL" err="1"/>
              <a:t>also</a:t>
            </a:r>
            <a:r>
              <a:rPr lang="nl-NL"/>
              <a:t> </a:t>
            </a:r>
            <a:r>
              <a:rPr lang="nl-NL" err="1"/>
              <a:t>decreased</a:t>
            </a:r>
            <a:r>
              <a:rPr lang="nl-NL"/>
              <a:t> </a:t>
            </a:r>
            <a:r>
              <a:rPr lang="nl-NL" err="1"/>
              <a:t>and</a:t>
            </a:r>
            <a:r>
              <a:rPr lang="nl-NL"/>
              <a:t> </a:t>
            </a:r>
            <a:r>
              <a:rPr lang="nl-NL" err="1"/>
              <a:t>moved</a:t>
            </a:r>
            <a:r>
              <a:rPr lang="nl-NL"/>
              <a:t> </a:t>
            </a:r>
            <a:r>
              <a:rPr lang="nl-NL" err="1"/>
              <a:t>to</a:t>
            </a:r>
            <a:r>
              <a:rPr lang="nl-NL"/>
              <a:t> </a:t>
            </a:r>
            <a:r>
              <a:rPr lang="nl-NL" err="1"/>
              <a:t>the</a:t>
            </a:r>
            <a:r>
              <a:rPr lang="nl-NL"/>
              <a:t> water storage location, which is favourable</a:t>
            </a:r>
            <a:endParaRPr lang="nl-NL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70640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Until now looked at the two strategies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seperatly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. But we also had a look on the effect of combining the strategies. So adding a water storage in the north of the system and reducing the water level decrees.</a:t>
            </a:r>
          </a:p>
          <a:p>
            <a:pPr marL="171450" indent="-171450">
              <a:buFont typeface="Calibri"/>
              <a:buChar char="-"/>
            </a:pPr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35039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In the middle there is more floods compared to strategy 2, but this flood in on nature areas.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814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/>
              <a:t>Damages = (400,000/hectare) (2.5 hectares/farmer) (20 farmers) = 20,000,000 euros / flood of same scale</a:t>
            </a:r>
          </a:p>
          <a:p>
            <a:endParaRPr lang="en-US" b="1" i="1"/>
          </a:p>
          <a:p>
            <a:r>
              <a:rPr lang="en-US" b="1" i="1"/>
              <a:t>The main stakeholders in this project are the farmers. decreasing the flood extent has a </a:t>
            </a:r>
            <a:r>
              <a:rPr lang="en-US" b="1" i="1" err="1"/>
              <a:t>possitive</a:t>
            </a:r>
            <a:r>
              <a:rPr lang="en-US" b="1" i="1"/>
              <a:t> effect for the farmers. It results in less crop damages. But on the other hand, almost 76 hectares in the north west region is affected by a lower water level. This has an impact on the way they are farming now. </a:t>
            </a:r>
          </a:p>
          <a:p>
            <a:r>
              <a:rPr lang="en-US" b="1" i="1"/>
              <a:t>Because of this, we expect that they will continue regulating their own water levels. </a:t>
            </a:r>
          </a:p>
          <a:p>
            <a:r>
              <a:rPr lang="en-US" b="1" i="1"/>
              <a:t>Farming </a:t>
            </a:r>
            <a:r>
              <a:rPr lang="en-US" b="1" i="1" err="1"/>
              <a:t>practive</a:t>
            </a:r>
            <a:r>
              <a:rPr lang="en-US" b="1" i="1"/>
              <a:t> --&gt; less effected by water level change. </a:t>
            </a:r>
          </a:p>
        </p:txBody>
      </p:sp>
    </p:spTree>
    <p:extLst>
      <p:ext uri="{BB962C8B-B14F-4D97-AF65-F5344CB8AC3E}">
        <p14:creationId xmlns:p14="http://schemas.microsoft.com/office/powerpoint/2010/main" val="1954368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+mj-cs"/>
            </a:endParaRPr>
          </a:p>
          <a:p>
            <a:r>
              <a:rPr lang="en-US"/>
              <a:t>(continuation of individual pumping etc.)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330720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047996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Here is the new system we aimed to reduce this amount, however the nature areas are quite sensitive and different in operation. </a:t>
            </a:r>
          </a:p>
          <a:p>
            <a:r>
              <a:rPr lang="en-US"/>
              <a:t>For this reason they are left as their own regions. We formed these areas by looking at elevation, current &amp; past land use and infrastructure. </a:t>
            </a:r>
            <a:endParaRPr lang="en-US">
              <a:cs typeface="+mj-cs"/>
            </a:endParaRPr>
          </a:p>
          <a:p>
            <a:endParaRPr lang="en-US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08284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6317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The goal of the project is to </a:t>
            </a:r>
            <a:r>
              <a:rPr lang="en-US" i="1"/>
              <a:t>Design a realistic, simpler and more robust water distribution system for </a:t>
            </a:r>
            <a:r>
              <a:rPr lang="en-US" i="1" err="1"/>
              <a:t>Callantsoog</a:t>
            </a:r>
            <a:r>
              <a:rPr lang="en-US" i="1"/>
              <a:t>.</a:t>
            </a:r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88A791-D8E8-4C23-A528-EAEB42DC40E7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871460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20238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Effected by surrounded areas</a:t>
            </a:r>
          </a:p>
        </p:txBody>
      </p:sp>
    </p:spTree>
    <p:extLst>
      <p:ext uri="{BB962C8B-B14F-4D97-AF65-F5344CB8AC3E}">
        <p14:creationId xmlns:p14="http://schemas.microsoft.com/office/powerpoint/2010/main" val="3195826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/>
              <a:t>Our focus was mainly on extreme rainfall events and how to make the system better in dealing with these. 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We developed two strategies in order to tackle with this: </a:t>
            </a:r>
          </a:p>
          <a:p>
            <a:pPr marL="228600" indent="-228600">
              <a:buAutoNum type="arabicPeriod"/>
            </a:pP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By reducing the number of decree levels from 31 to 10 it will simplify the control structures and make the system more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manageble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 </a:t>
            </a:r>
          </a:p>
          <a:p>
            <a:pPr marL="228600" indent="-228600">
              <a:buAutoNum type="arabicPeriod"/>
            </a:pP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To deal with excess water during extreme events by adding a larger water storage in the north east to reduce the </a:t>
            </a:r>
            <a:r>
              <a:rPr lang="en-US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steress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 on the system</a:t>
            </a:r>
          </a:p>
        </p:txBody>
      </p:sp>
    </p:spTree>
    <p:extLst>
      <p:ext uri="{BB962C8B-B14F-4D97-AF65-F5344CB8AC3E}">
        <p14:creationId xmlns:p14="http://schemas.microsoft.com/office/powerpoint/2010/main" val="3774751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see the current system with 31 water level decree systems, which vary in size and complexity. </a:t>
            </a:r>
          </a:p>
          <a:p>
            <a:r>
              <a:rPr lang="en-US" dirty="0"/>
              <a:t>Here is the new system we aimed to reduce this amount, however the nature areas are quite sensitive and different in operation. </a:t>
            </a:r>
          </a:p>
          <a:p>
            <a:r>
              <a:rPr lang="en-US" dirty="0"/>
              <a:t>For this reason they are left as their own regions. We formed these areas by looking at elevation, current &amp; past land use and infrastructure. </a:t>
            </a:r>
            <a:endParaRPr lang="en-US" dirty="0">
              <a:cs typeface="+mj-cs"/>
            </a:endParaRPr>
          </a:p>
          <a:p>
            <a:r>
              <a:rPr lang="en-US" dirty="0"/>
              <a:t>The main consequence of changing the water decree level is that the levels decrease. This allows more storage of water when large amount of rainfall occurs suddenly. 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14369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is another representation of the system we just saw, this highlights the complexity of the current system. </a:t>
            </a:r>
          </a:p>
          <a:p>
            <a:endParaRPr lang="en-US">
              <a:cs typeface="+mj-cs"/>
            </a:endParaRP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346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We </a:t>
            </a:r>
            <a:r>
              <a:rPr lang="nl-NL" err="1"/>
              <a:t>used</a:t>
            </a:r>
            <a:r>
              <a:rPr lang="nl-NL"/>
              <a:t> a </a:t>
            </a:r>
            <a:r>
              <a:rPr lang="nl-NL" err="1"/>
              <a:t>sobek</a:t>
            </a:r>
            <a:r>
              <a:rPr lang="nl-NL"/>
              <a:t> model of </a:t>
            </a:r>
            <a:r>
              <a:rPr lang="nl-NL" err="1"/>
              <a:t>the</a:t>
            </a:r>
            <a:r>
              <a:rPr lang="nl-NL"/>
              <a:t> area </a:t>
            </a:r>
            <a:r>
              <a:rPr lang="nl-NL" err="1"/>
              <a:t>to</a:t>
            </a:r>
            <a:r>
              <a:rPr lang="nl-NL"/>
              <a:t> run a series of </a:t>
            </a:r>
            <a:r>
              <a:rPr lang="nl-NL" err="1"/>
              <a:t>simulations</a:t>
            </a:r>
            <a:r>
              <a:rPr lang="nl-NL"/>
              <a:t> </a:t>
            </a:r>
            <a:r>
              <a:rPr lang="nl-NL" err="1"/>
              <a:t>to</a:t>
            </a:r>
            <a:r>
              <a:rPr lang="nl-NL"/>
              <a:t> show </a:t>
            </a:r>
            <a:r>
              <a:rPr lang="nl-NL" err="1"/>
              <a:t>how</a:t>
            </a:r>
            <a:r>
              <a:rPr lang="nl-NL"/>
              <a:t> </a:t>
            </a:r>
            <a:r>
              <a:rPr lang="nl-NL" err="1"/>
              <a:t>the</a:t>
            </a:r>
            <a:r>
              <a:rPr lang="nl-NL"/>
              <a:t> system </a:t>
            </a:r>
            <a:r>
              <a:rPr lang="nl-NL" err="1"/>
              <a:t>reacts</a:t>
            </a:r>
            <a:r>
              <a:rPr lang="nl-NL"/>
              <a:t>. First we </a:t>
            </a:r>
            <a:r>
              <a:rPr lang="nl-NL" err="1"/>
              <a:t>looked</a:t>
            </a:r>
            <a:r>
              <a:rPr lang="nl-NL"/>
              <a:t> at </a:t>
            </a:r>
            <a:r>
              <a:rPr lang="nl-NL" err="1"/>
              <a:t>the</a:t>
            </a:r>
            <a:r>
              <a:rPr lang="nl-NL"/>
              <a:t> </a:t>
            </a:r>
            <a:r>
              <a:rPr lang="nl-NL" err="1"/>
              <a:t>exisiting</a:t>
            </a:r>
            <a:r>
              <a:rPr lang="nl-NL"/>
              <a:t> system </a:t>
            </a:r>
            <a:r>
              <a:rPr lang="nl-NL" err="1"/>
              <a:t>and</a:t>
            </a:r>
            <a:r>
              <a:rPr lang="nl-NL"/>
              <a:t> </a:t>
            </a:r>
            <a:r>
              <a:rPr lang="nl-NL" err="1"/>
              <a:t>then</a:t>
            </a:r>
            <a:r>
              <a:rPr lang="nl-NL"/>
              <a:t> </a:t>
            </a:r>
            <a:r>
              <a:rPr lang="nl-NL" err="1"/>
              <a:t>compared</a:t>
            </a:r>
            <a:r>
              <a:rPr lang="nl-NL"/>
              <a:t> </a:t>
            </a:r>
            <a:r>
              <a:rPr lang="nl-NL" err="1"/>
              <a:t>how</a:t>
            </a:r>
            <a:r>
              <a:rPr lang="nl-NL"/>
              <a:t> </a:t>
            </a:r>
            <a:r>
              <a:rPr lang="nl-NL" err="1"/>
              <a:t>our</a:t>
            </a:r>
            <a:r>
              <a:rPr lang="nl-NL"/>
              <a:t> changes are </a:t>
            </a:r>
            <a:r>
              <a:rPr lang="nl-NL" err="1"/>
              <a:t>effectesd</a:t>
            </a:r>
            <a:r>
              <a:rPr lang="nl-NL"/>
              <a:t> </a:t>
            </a:r>
            <a:r>
              <a:rPr lang="nl-NL" err="1"/>
              <a:t>by</a:t>
            </a:r>
            <a:r>
              <a:rPr lang="nl-NL"/>
              <a:t> it. The model is but a </a:t>
            </a:r>
            <a:r>
              <a:rPr lang="nl-NL" err="1"/>
              <a:t>representation</a:t>
            </a:r>
            <a:r>
              <a:rPr lang="nl-NL"/>
              <a:t> of </a:t>
            </a:r>
            <a:r>
              <a:rPr lang="nl-NL" err="1"/>
              <a:t>reality</a:t>
            </a:r>
            <a:r>
              <a:rPr lang="nl-NL"/>
              <a:t>, </a:t>
            </a:r>
            <a:r>
              <a:rPr lang="nl-NL" err="1"/>
              <a:t>thus</a:t>
            </a:r>
            <a:r>
              <a:rPr lang="nl-NL"/>
              <a:t> </a:t>
            </a:r>
            <a:r>
              <a:rPr lang="nl-NL" err="1"/>
              <a:t>intercoparison</a:t>
            </a:r>
            <a:r>
              <a:rPr lang="nl-NL"/>
              <a:t> is </a:t>
            </a:r>
            <a:r>
              <a:rPr lang="nl-NL" err="1"/>
              <a:t>the</a:t>
            </a:r>
            <a:r>
              <a:rPr lang="nl-NL"/>
              <a:t> best way </a:t>
            </a:r>
            <a:r>
              <a:rPr lang="nl-NL" err="1"/>
              <a:t>to</a:t>
            </a:r>
            <a:r>
              <a:rPr lang="nl-NL"/>
              <a:t> access </a:t>
            </a:r>
            <a:r>
              <a:rPr lang="nl-NL" err="1"/>
              <a:t>how</a:t>
            </a:r>
            <a:r>
              <a:rPr lang="nl-NL"/>
              <a:t> changes work/</a:t>
            </a:r>
            <a:endParaRPr lang="nl-NL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64624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see the current system </a:t>
            </a:r>
            <a:r>
              <a:rPr lang="en-US" err="1"/>
              <a:t>moddeled</a:t>
            </a:r>
            <a:r>
              <a:rPr lang="en-US" dirty="0"/>
              <a:t> for a rain event with a return period of 50 years. </a:t>
            </a:r>
          </a:p>
          <a:p>
            <a:r>
              <a:rPr lang="en-US" dirty="0"/>
              <a:t>This consists of 70mm across 24 </a:t>
            </a:r>
            <a:r>
              <a:rPr lang="en-US" dirty="0" err="1"/>
              <a:t>hrs</a:t>
            </a:r>
            <a:r>
              <a:rPr lang="en-US" dirty="0"/>
              <a:t> with a peak of around 8mm in a short time. </a:t>
            </a:r>
          </a:p>
          <a:p>
            <a:r>
              <a:rPr lang="en-US" dirty="0"/>
              <a:t>The decrease of  8% isn't much, but it shows that with less water decree levels the flood extent is still similar. </a:t>
            </a:r>
          </a:p>
          <a:p>
            <a:r>
              <a:rPr lang="en-US" dirty="0"/>
              <a:t>Most of the heavy areas flooded here are designated to flood as these are non-essential grasslands or nature areas which can cope with some water. </a:t>
            </a:r>
            <a:endParaRPr lang="en-US" dirty="0">
              <a:cs typeface="+mj-cs"/>
            </a:endParaRPr>
          </a:p>
          <a:p>
            <a:endParaRPr lang="en-US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1530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For the ground water level, we looked at the ground water levels during the summer. In the groundwater model, data of KNMI is used for recharge. WITH NL MOD</a:t>
            </a: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To see the effect of changing the initial water level for the summer, we took the mean ground water level during the summer months. </a:t>
            </a:r>
          </a:p>
          <a:p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As you can see, it depends on the year how big the effect is, but the most effect areas are in the north, which are also nature of grass lands. </a:t>
            </a: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Ground water level already varies with climate conditions</a:t>
            </a: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3233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For the ground water level, we looked at the ground water levels during the summer. In the groundwater model, data of KNMI is used for recharge.</a:t>
            </a: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To see the effect of changing the initial water level for the summer, we took the mean ground water level during the summer months. </a:t>
            </a:r>
          </a:p>
          <a:p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As you can see, it depends on the year how big the effect is, but the most effect areas are in the north, which are also nature of grass lands. </a:t>
            </a: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Ground water level already varies with climate conditions</a:t>
            </a: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48526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Instructie"/>
          <p:cNvGrpSpPr/>
          <p:nvPr/>
        </p:nvGrpSpPr>
        <p:grpSpPr>
          <a:xfrm>
            <a:off x="-7462" y="7107104"/>
            <a:ext cx="3391307" cy="1765091"/>
            <a:chOff x="0" y="0"/>
            <a:chExt cx="3391306" cy="1765089"/>
          </a:xfrm>
        </p:grpSpPr>
        <p:sp>
          <p:nvSpPr>
            <p:cNvPr id="84" name="Rechthoek 15"/>
            <p:cNvSpPr/>
            <p:nvPr/>
          </p:nvSpPr>
          <p:spPr>
            <a:xfrm>
              <a:off x="0" y="0"/>
              <a:ext cx="3391307" cy="1679907"/>
            </a:xfrm>
            <a:prstGeom prst="rect">
              <a:avLst/>
            </a:prstGeom>
            <a:solidFill>
              <a:srgbClr val="F2F2F2"/>
            </a:solidFill>
            <a:ln w="3175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  <a:defRPr sz="1400" b="1" cap="all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grpSp>
          <p:nvGrpSpPr>
            <p:cNvPr id="103" name="Instructie"/>
            <p:cNvGrpSpPr/>
            <p:nvPr/>
          </p:nvGrpSpPr>
          <p:grpSpPr>
            <a:xfrm>
              <a:off x="98270" y="12607"/>
              <a:ext cx="3194766" cy="1752483"/>
              <a:chOff x="0" y="0"/>
              <a:chExt cx="3194765" cy="1752482"/>
            </a:xfrm>
          </p:grpSpPr>
          <p:grpSp>
            <p:nvGrpSpPr>
              <p:cNvPr id="87" name="Rechthoek 17"/>
              <p:cNvGrpSpPr/>
              <p:nvPr/>
            </p:nvGrpSpPr>
            <p:grpSpPr>
              <a:xfrm>
                <a:off x="0" y="0"/>
                <a:ext cx="3194766" cy="431900"/>
                <a:chOff x="0" y="0"/>
                <a:chExt cx="3194764" cy="431899"/>
              </a:xfrm>
            </p:grpSpPr>
            <p:sp>
              <p:nvSpPr>
                <p:cNvPr id="85" name="Rectangle"/>
                <p:cNvSpPr/>
                <p:nvPr/>
              </p:nvSpPr>
              <p:spPr>
                <a:xfrm>
                  <a:off x="0" y="89949"/>
                  <a:ext cx="3194765" cy="252002"/>
                </a:xfrm>
                <a:prstGeom prst="rect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ts val="600"/>
                    </a:spcBef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6" name="Voettekst wijzigen"/>
                <p:cNvSpPr txBox="1"/>
                <p:nvPr/>
              </p:nvSpPr>
              <p:spPr>
                <a:xfrm>
                  <a:off x="0" y="0"/>
                  <a:ext cx="3194765" cy="43190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</a:ext>
                </a:extLst>
              </p:spPr>
              <p:txBody>
                <a:bodyPr wrap="square" lIns="107999" tIns="107999" rIns="107999" bIns="107999" numCol="1" anchor="ctr">
                  <a:spAutoFit/>
                </a:bodyPr>
                <a:lstStyle>
                  <a:lvl1pPr>
                    <a:lnSpc>
                      <a:spcPct val="90000"/>
                    </a:lnSpc>
                    <a:spcBef>
                      <a:spcPts val="600"/>
                    </a:spcBef>
                    <a:defRPr sz="1400" b="1" cap="all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Voettekst wijzigen</a:t>
                  </a:r>
                </a:p>
              </p:txBody>
            </p:sp>
          </p:grpSp>
          <p:grpSp>
            <p:nvGrpSpPr>
              <p:cNvPr id="90" name="Ovaal 18"/>
              <p:cNvGrpSpPr/>
              <p:nvPr/>
            </p:nvGrpSpPr>
            <p:grpSpPr>
              <a:xfrm>
                <a:off x="0" y="485877"/>
                <a:ext cx="260915" cy="269241"/>
                <a:chOff x="0" y="0"/>
                <a:chExt cx="260914" cy="269240"/>
              </a:xfrm>
            </p:grpSpPr>
            <p:sp>
              <p:nvSpPr>
                <p:cNvPr id="88" name="Oval"/>
                <p:cNvSpPr/>
                <p:nvPr/>
              </p:nvSpPr>
              <p:spPr>
                <a:xfrm>
                  <a:off x="0" y="4778"/>
                  <a:ext cx="260915" cy="259685"/>
                </a:xfrm>
                <a:prstGeom prst="ellipse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9" name="1"/>
                <p:cNvSpPr txBox="1"/>
                <p:nvPr/>
              </p:nvSpPr>
              <p:spPr>
                <a:xfrm>
                  <a:off x="83930" y="0"/>
                  <a:ext cx="93055" cy="2692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200" b="1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1</a:t>
                  </a:r>
                </a:p>
              </p:txBody>
            </p:sp>
          </p:grpSp>
          <p:sp>
            <p:nvSpPr>
              <p:cNvPr id="91" name="Rechthoek 19"/>
              <p:cNvSpPr txBox="1"/>
              <p:nvPr/>
            </p:nvSpPr>
            <p:spPr>
              <a:xfrm>
                <a:off x="365682" y="490655"/>
                <a:ext cx="1946733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>
                  <a:defRPr sz="1100">
                    <a:solidFill>
                      <a:srgbClr val="211F26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r>
                  <a:t>Ga naar de tab </a:t>
                </a:r>
                <a:r>
                  <a:rPr b="1"/>
                  <a:t>‘Invoegen’ </a:t>
                </a:r>
                <a:r>
                  <a:t>en klik op </a:t>
                </a:r>
                <a:r>
                  <a:rPr b="1"/>
                  <a:t>‘Kop- en voettekst’</a:t>
                </a:r>
                <a:r>
                  <a:t>.</a:t>
                </a:r>
              </a:p>
            </p:txBody>
          </p:sp>
          <p:grpSp>
            <p:nvGrpSpPr>
              <p:cNvPr id="94" name="Ovaal 20"/>
              <p:cNvGrpSpPr/>
              <p:nvPr/>
            </p:nvGrpSpPr>
            <p:grpSpPr>
              <a:xfrm>
                <a:off x="0" y="922202"/>
                <a:ext cx="260915" cy="269241"/>
                <a:chOff x="0" y="0"/>
                <a:chExt cx="260914" cy="269240"/>
              </a:xfrm>
            </p:grpSpPr>
            <p:sp>
              <p:nvSpPr>
                <p:cNvPr id="92" name="Oval"/>
                <p:cNvSpPr/>
                <p:nvPr/>
              </p:nvSpPr>
              <p:spPr>
                <a:xfrm>
                  <a:off x="0" y="4778"/>
                  <a:ext cx="260915" cy="259685"/>
                </a:xfrm>
                <a:prstGeom prst="ellipse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3" name="2"/>
                <p:cNvSpPr txBox="1"/>
                <p:nvPr/>
              </p:nvSpPr>
              <p:spPr>
                <a:xfrm>
                  <a:off x="83930" y="0"/>
                  <a:ext cx="93055" cy="2692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200" b="1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2</a:t>
                  </a:r>
                </a:p>
              </p:txBody>
            </p:sp>
          </p:grpSp>
          <p:sp>
            <p:nvSpPr>
              <p:cNvPr id="95" name="Rechthoek 21"/>
              <p:cNvSpPr txBox="1"/>
              <p:nvPr/>
            </p:nvSpPr>
            <p:spPr>
              <a:xfrm>
                <a:off x="365680" y="926982"/>
                <a:ext cx="2254193" cy="8255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>
                  <a:defRPr sz="1100">
                    <a:solidFill>
                      <a:srgbClr val="211F26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r>
                  <a:t>Typ de gewenste voettekst in, in het aangegeven tekstkader. Klik vervolgens op </a:t>
                </a:r>
                <a:r>
                  <a:rPr b="1"/>
                  <a:t>‘Overal toepassen’ </a:t>
                </a:r>
                <a:r>
                  <a:t>om de gegevens op  elke slide toe te passen.</a:t>
                </a:r>
              </a:p>
            </p:txBody>
          </p:sp>
          <p:grpSp>
            <p:nvGrpSpPr>
              <p:cNvPr id="102" name="Groep 22"/>
              <p:cNvGrpSpPr/>
              <p:nvPr/>
            </p:nvGrpSpPr>
            <p:grpSpPr>
              <a:xfrm>
                <a:off x="2513632" y="470171"/>
                <a:ext cx="681134" cy="696748"/>
                <a:chOff x="0" y="0"/>
                <a:chExt cx="681132" cy="696747"/>
              </a:xfrm>
            </p:grpSpPr>
            <p:grpSp>
              <p:nvGrpSpPr>
                <p:cNvPr id="100" name="Groep 23"/>
                <p:cNvGrpSpPr/>
                <p:nvPr/>
              </p:nvGrpSpPr>
              <p:grpSpPr>
                <a:xfrm>
                  <a:off x="197031" y="0"/>
                  <a:ext cx="287071" cy="379108"/>
                  <a:chOff x="0" y="0"/>
                  <a:chExt cx="287070" cy="379106"/>
                </a:xfrm>
              </p:grpSpPr>
              <p:sp>
                <p:nvSpPr>
                  <p:cNvPr id="96" name="Rechthoek met één afgeknipte en afgeronde hoek 47"/>
                  <p:cNvSpPr/>
                  <p:nvPr/>
                </p:nvSpPr>
                <p:spPr>
                  <a:xfrm>
                    <a:off x="0" y="0"/>
                    <a:ext cx="287071" cy="37910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4309" y="0"/>
                        </a:lnTo>
                        <a:lnTo>
                          <a:pt x="21600" y="5521"/>
                        </a:lnTo>
                        <a:lnTo>
                          <a:pt x="21600" y="21600"/>
                        </a:lnTo>
                        <a:lnTo>
                          <a:pt x="0" y="2160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solidFill>
                      <a:srgbClr val="A6A6A6"/>
                    </a:solidFill>
                    <a:prstDash val="solid"/>
                    <a:round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  <p:sp>
                <p:nvSpPr>
                  <p:cNvPr id="97" name="Rechthoekige driehoek 26"/>
                  <p:cNvSpPr/>
                  <p:nvPr/>
                </p:nvSpPr>
                <p:spPr>
                  <a:xfrm>
                    <a:off x="193422" y="3245"/>
                    <a:ext cx="91910" cy="9375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21600"/>
                        </a:moveTo>
                        <a:lnTo>
                          <a:pt x="21600" y="2160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solidFill>
                      <a:srgbClr val="A6A6A6"/>
                    </a:solidFill>
                    <a:prstDash val="solid"/>
                    <a:round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  <p:sp>
                <p:nvSpPr>
                  <p:cNvPr id="98" name="Rechthoek 27"/>
                  <p:cNvSpPr/>
                  <p:nvPr/>
                </p:nvSpPr>
                <p:spPr>
                  <a:xfrm>
                    <a:off x="32888" y="26437"/>
                    <a:ext cx="125594" cy="70566"/>
                  </a:xfrm>
                  <a:prstGeom prst="rect">
                    <a:avLst/>
                  </a:prstGeom>
                  <a:solidFill>
                    <a:srgbClr val="EDC87E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  <p:sp>
                <p:nvSpPr>
                  <p:cNvPr id="99" name="Rechthoek 28"/>
                  <p:cNvSpPr/>
                  <p:nvPr/>
                </p:nvSpPr>
                <p:spPr>
                  <a:xfrm>
                    <a:off x="26912" y="298017"/>
                    <a:ext cx="233246" cy="61407"/>
                  </a:xfrm>
                  <a:prstGeom prst="rect">
                    <a:avLst/>
                  </a:prstGeom>
                  <a:solidFill>
                    <a:srgbClr val="EDC87E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</p:grpSp>
            <p:sp>
              <p:nvSpPr>
                <p:cNvPr id="101" name="Rechthoek 24"/>
                <p:cNvSpPr txBox="1"/>
                <p:nvPr/>
              </p:nvSpPr>
              <p:spPr>
                <a:xfrm>
                  <a:off x="0" y="417347"/>
                  <a:ext cx="681133" cy="2794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>
                  <a:lvl1pPr algn="ctr">
                    <a:defRPr sz="900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Koptekst en voettekst</a:t>
                  </a:r>
                </a:p>
              </p:txBody>
            </p:sp>
          </p:grpSp>
        </p:grpSp>
      </p:grpSp>
      <p:grpSp>
        <p:nvGrpSpPr>
          <p:cNvPr id="126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18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27" name="Rechthoek 6"/>
          <p:cNvSpPr/>
          <p:nvPr/>
        </p:nvSpPr>
        <p:spPr>
          <a:xfrm>
            <a:off x="-10751" y="0"/>
            <a:ext cx="12202752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Plaats hier de titel van de presentatie, max. 2 regels"/>
          <p:cNvSpPr txBox="1">
            <a:spLocks noGrp="1"/>
          </p:cNvSpPr>
          <p:nvPr>
            <p:ph type="title" hasCustomPrompt="1"/>
          </p:nvPr>
        </p:nvSpPr>
        <p:spPr>
          <a:xfrm>
            <a:off x="2153412" y="3879851"/>
            <a:ext cx="9358257" cy="16210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800">
                <a:solidFill>
                  <a:srgbClr val="FFFFFF"/>
                </a:solidFill>
              </a:defRPr>
            </a:lvl1pPr>
          </a:lstStyle>
          <a:p>
            <a:r>
              <a:t>Plaats hier de titel van de presentatie, max. 2 regels</a:t>
            </a:r>
          </a:p>
        </p:txBody>
      </p:sp>
      <p:sp>
        <p:nvSpPr>
          <p:cNvPr id="129" name="Tekstvak 4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err="1">
                <a:solidFill>
                  <a:schemeClr val="tx1"/>
                </a:solidFill>
              </a:rPr>
              <a:t>Titelpagina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13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782466" y="5664394"/>
            <a:ext cx="3729204" cy="2484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buClrTx/>
              <a:buSzTx/>
              <a:buNone/>
              <a:defRPr b="1">
                <a:solidFill>
                  <a:srgbClr val="FFFFFF"/>
                </a:solidFill>
              </a:defRPr>
            </a:lvl1pPr>
            <a:lvl2pPr marL="0" indent="457200" algn="r">
              <a:buClrTx/>
              <a:buSzTx/>
              <a:buNone/>
              <a:defRPr b="1">
                <a:solidFill>
                  <a:srgbClr val="FFFFFF"/>
                </a:solidFill>
              </a:defRPr>
            </a:lvl2pPr>
            <a:lvl3pPr indent="914400" algn="r">
              <a:buClrTx/>
              <a:buFontTx/>
              <a:defRPr b="1">
                <a:solidFill>
                  <a:srgbClr val="FFFFFF"/>
                </a:solidFill>
              </a:defRPr>
            </a:lvl3pPr>
            <a:lvl4pPr indent="1371600" algn="r">
              <a:buClrTx/>
              <a:buFontTx/>
              <a:defRPr b="1">
                <a:solidFill>
                  <a:srgbClr val="FFFFFF"/>
                </a:solidFill>
              </a:defRPr>
            </a:lvl4pPr>
            <a:lvl5pPr marL="0" indent="1828800" algn="r">
              <a:buClrTx/>
              <a:buSzTx/>
              <a:buFontTx/>
              <a:buNone/>
              <a:defRPr b="1">
                <a:solidFill>
                  <a:srgbClr val="FFFFFF"/>
                </a:solidFill>
              </a:defRPr>
            </a:lvl5pPr>
          </a:lstStyle>
          <a:p>
            <a:r>
              <a:t>Naam van de spreker of datum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143" name="Groep 70"/>
          <p:cNvGrpSpPr/>
          <p:nvPr/>
        </p:nvGrpSpPr>
        <p:grpSpPr>
          <a:xfrm>
            <a:off x="-7461" y="-1785441"/>
            <a:ext cx="2591201" cy="1583829"/>
            <a:chOff x="0" y="0"/>
            <a:chExt cx="2591200" cy="1583828"/>
          </a:xfrm>
        </p:grpSpPr>
        <p:sp>
          <p:nvSpPr>
            <p:cNvPr id="131" name="Rechthoek 71"/>
            <p:cNvSpPr/>
            <p:nvPr/>
          </p:nvSpPr>
          <p:spPr>
            <a:xfrm>
              <a:off x="0" y="-1"/>
              <a:ext cx="2591201" cy="1583830"/>
            </a:xfrm>
            <a:prstGeom prst="rect">
              <a:avLst/>
            </a:prstGeom>
            <a:solidFill>
              <a:srgbClr val="F2F2F2"/>
            </a:solidFill>
            <a:ln w="3175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  <a:defRPr sz="1400" b="1" cap="all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grpSp>
          <p:nvGrpSpPr>
            <p:cNvPr id="134" name="Rechthoek 72"/>
            <p:cNvGrpSpPr/>
            <p:nvPr/>
          </p:nvGrpSpPr>
          <p:grpSpPr>
            <a:xfrm>
              <a:off x="98270" y="102557"/>
              <a:ext cx="2412001" cy="252001"/>
              <a:chOff x="0" y="0"/>
              <a:chExt cx="2412000" cy="252000"/>
            </a:xfrm>
          </p:grpSpPr>
          <p:sp>
            <p:nvSpPr>
              <p:cNvPr id="132" name="Rectangle"/>
              <p:cNvSpPr/>
              <p:nvPr/>
            </p:nvSpPr>
            <p:spPr>
              <a:xfrm>
                <a:off x="-1" y="-1"/>
                <a:ext cx="2412002" cy="252002"/>
              </a:xfrm>
              <a:prstGeom prst="rect">
                <a:avLst/>
              </a:prstGeom>
              <a:solidFill>
                <a:srgbClr val="211F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ts val="600"/>
                  </a:spcBef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3" name="Kleuren aanpassen (vlam)"/>
              <p:cNvSpPr txBox="1"/>
              <p:nvPr/>
            </p:nvSpPr>
            <p:spPr>
              <a:xfrm>
                <a:off x="107999" y="18050"/>
                <a:ext cx="2304002" cy="2159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600"/>
                  </a:spcBef>
                  <a:defRPr sz="1400" b="1" cap="all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Calibri"/>
                  </a:defRPr>
                </a:lvl1pPr>
              </a:lstStyle>
              <a:p>
                <a:r>
                  <a:t>Kleuren aanpassen (vlam)</a:t>
                </a:r>
              </a:p>
            </p:txBody>
          </p:sp>
        </p:grpSp>
        <p:grpSp>
          <p:nvGrpSpPr>
            <p:cNvPr id="137" name="Ovaal 73"/>
            <p:cNvGrpSpPr/>
            <p:nvPr/>
          </p:nvGrpSpPr>
          <p:grpSpPr>
            <a:xfrm>
              <a:off x="98269" y="498484"/>
              <a:ext cx="260915" cy="269241"/>
              <a:chOff x="0" y="0"/>
              <a:chExt cx="260914" cy="269240"/>
            </a:xfrm>
          </p:grpSpPr>
          <p:sp>
            <p:nvSpPr>
              <p:cNvPr id="135" name="Oval"/>
              <p:cNvSpPr/>
              <p:nvPr/>
            </p:nvSpPr>
            <p:spPr>
              <a:xfrm>
                <a:off x="0" y="4778"/>
                <a:ext cx="260915" cy="259685"/>
              </a:xfrm>
              <a:prstGeom prst="ellipse">
                <a:avLst/>
              </a:prstGeom>
              <a:solidFill>
                <a:srgbClr val="211F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36" name="1"/>
              <p:cNvSpPr txBox="1"/>
              <p:nvPr/>
            </p:nvSpPr>
            <p:spPr>
              <a:xfrm>
                <a:off x="83930" y="0"/>
                <a:ext cx="93055" cy="2692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200" b="1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Calibri"/>
                  </a:defRPr>
                </a:lvl1pPr>
              </a:lstStyle>
              <a:p>
                <a:r>
                  <a:t>1</a:t>
                </a:r>
              </a:p>
            </p:txBody>
          </p:sp>
        </p:grpSp>
        <p:sp>
          <p:nvSpPr>
            <p:cNvPr id="138" name="Rechthoek 74"/>
            <p:cNvSpPr txBox="1"/>
            <p:nvPr/>
          </p:nvSpPr>
          <p:spPr>
            <a:xfrm>
              <a:off x="463951" y="503263"/>
              <a:ext cx="2067635" cy="330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defRPr sz="1100">
                  <a:solidFill>
                    <a:srgbClr val="211F26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r>
                <a:t>Selecteer de vlam. Klik rechter-muisknop en kies </a:t>
              </a:r>
              <a:r>
                <a:rPr b="1"/>
                <a:t>‘Opvulling’</a:t>
              </a:r>
              <a:r>
                <a:t>. </a:t>
              </a:r>
            </a:p>
          </p:txBody>
        </p:sp>
        <p:grpSp>
          <p:nvGrpSpPr>
            <p:cNvPr id="141" name="Ovaal 75"/>
            <p:cNvGrpSpPr/>
            <p:nvPr/>
          </p:nvGrpSpPr>
          <p:grpSpPr>
            <a:xfrm>
              <a:off x="98269" y="934809"/>
              <a:ext cx="260915" cy="269241"/>
              <a:chOff x="0" y="0"/>
              <a:chExt cx="260914" cy="269240"/>
            </a:xfrm>
          </p:grpSpPr>
          <p:sp>
            <p:nvSpPr>
              <p:cNvPr id="139" name="Oval"/>
              <p:cNvSpPr/>
              <p:nvPr/>
            </p:nvSpPr>
            <p:spPr>
              <a:xfrm>
                <a:off x="0" y="4778"/>
                <a:ext cx="260915" cy="259685"/>
              </a:xfrm>
              <a:prstGeom prst="ellipse">
                <a:avLst/>
              </a:prstGeom>
              <a:solidFill>
                <a:srgbClr val="211F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40" name="2"/>
              <p:cNvSpPr txBox="1"/>
              <p:nvPr/>
            </p:nvSpPr>
            <p:spPr>
              <a:xfrm>
                <a:off x="83930" y="0"/>
                <a:ext cx="93055" cy="2692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200" b="1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Calibri"/>
                  </a:defRPr>
                </a:lvl1pPr>
              </a:lstStyle>
              <a:p>
                <a:r>
                  <a:t>2</a:t>
                </a:r>
              </a:p>
            </p:txBody>
          </p:sp>
        </p:grpSp>
        <p:sp>
          <p:nvSpPr>
            <p:cNvPr id="142" name="Rechthoek 76"/>
            <p:cNvSpPr txBox="1"/>
            <p:nvPr/>
          </p:nvSpPr>
          <p:spPr>
            <a:xfrm>
              <a:off x="463951" y="939589"/>
              <a:ext cx="2067635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defRPr sz="1100">
                  <a:solidFill>
                    <a:srgbClr val="211F26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r>
                <a:t>Kies een van de themakleuren of klik op </a:t>
              </a:r>
              <a:r>
                <a:rPr b="1"/>
                <a:t>‘Pipet’</a:t>
              </a:r>
              <a:r>
                <a:t> en kies een van de kleuren die hiernaast staan. </a:t>
              </a:r>
            </a:p>
          </p:txBody>
        </p:sp>
      </p:grpSp>
      <p:sp>
        <p:nvSpPr>
          <p:cNvPr id="144" name="Tijdelijke aanduiding voor tekst 49"/>
          <p:cNvSpPr>
            <a:spLocks noGrp="1"/>
          </p:cNvSpPr>
          <p:nvPr>
            <p:ph type="body" idx="21" hasCustomPrompt="1"/>
          </p:nvPr>
        </p:nvSpPr>
        <p:spPr>
          <a:xfrm>
            <a:off x="-10752" y="0"/>
            <a:ext cx="12202753" cy="6858000"/>
          </a:xfrm>
          <a:prstGeom prst="rect">
            <a:avLst/>
          </a:prstGeom>
          <a:solidFill>
            <a:srgbClr val="01B8C9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</a:lstStyle>
          <a:p>
            <a:r>
              <a:t>  </a:t>
            </a:r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74BC95E6-BF1F-D84A-B37A-58DB48FB02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3A9FD8A-1651-D492-15EC-E38FE87BB087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55533A28-2C7A-B4A5-DB4A-035BB9BAF3E9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3EE552CB-C1B9-F715-1ECD-6F7D1C7BE71F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FB87E1DE-775B-CFE2-ADBE-296FCD242D85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2E6DC70A-A922-0135-E08A-F564D16556AF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4C5DB97D-C9DF-CF52-3421-50EAD4BD6B9A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5306CAC6-5096-7B1A-2F00-85FD3DF64DD0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4E53D049-C11B-9BDD-DA58-6861F41C276E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CB0B6384-8CD9-F52A-D703-D9785B59B99C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9FFEA76A-89AD-DA8B-C707-5F5D503FE39E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47DF0EBE-E2B6-084B-1B15-249BE196A0B6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5EFD8AA4-2360-45A2-6D84-906A8821FFCF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D1DDB71C-B6D9-1EA3-0036-0F1765F89390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E07B9178-3940-C4AF-68A8-FC0E20372EE1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pagina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241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50" name="Rechthoek 6"/>
          <p:cNvSpPr/>
          <p:nvPr/>
        </p:nvSpPr>
        <p:spPr>
          <a:xfrm>
            <a:off x="0" y="-1"/>
            <a:ext cx="12204032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2" name="Tijdelijke aanduiding voor afbeelding 16"/>
          <p:cNvSpPr>
            <a:spLocks noGrp="1"/>
          </p:cNvSpPr>
          <p:nvPr>
            <p:ph type="pic" idx="21"/>
          </p:nvPr>
        </p:nvSpPr>
        <p:spPr>
          <a:xfrm>
            <a:off x="4852465" y="0"/>
            <a:ext cx="7339534" cy="6858000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25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4800" y="4968196"/>
            <a:ext cx="3729203" cy="2484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ClrTx/>
              <a:buSzTx/>
              <a:buNone/>
              <a:defRPr b="1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None/>
              <a:defRPr b="1">
                <a:solidFill>
                  <a:srgbClr val="FFFFFF"/>
                </a:solidFill>
              </a:defRPr>
            </a:lvl2pPr>
            <a:lvl3pPr indent="914400">
              <a:buClrTx/>
              <a:buFontTx/>
              <a:defRPr b="1">
                <a:solidFill>
                  <a:srgbClr val="FFFFFF"/>
                </a:solidFill>
              </a:defRPr>
            </a:lvl3pPr>
            <a:lvl4pPr indent="1371600">
              <a:buClrTx/>
              <a:buFontTx/>
              <a:defRPr b="1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b="1">
                <a:solidFill>
                  <a:srgbClr val="FFFFFF"/>
                </a:solidFill>
              </a:defRPr>
            </a:lvl5pPr>
          </a:lstStyle>
          <a:p>
            <a:r>
              <a:t>Naam van de </a:t>
            </a:r>
            <a:r>
              <a:rPr err="1"/>
              <a:t>spreker</a:t>
            </a:r>
            <a:r>
              <a:t> of datum</a:t>
            </a:r>
          </a:p>
          <a:p>
            <a:pPr lvl="4"/>
            <a:endParaRPr/>
          </a:p>
        </p:txBody>
      </p:sp>
      <p:sp>
        <p:nvSpPr>
          <p:cNvPr id="254" name="Tijdelijke aanduiding voor tekst 20"/>
          <p:cNvSpPr>
            <a:spLocks noGrp="1"/>
          </p:cNvSpPr>
          <p:nvPr>
            <p:ph type="body" sz="quarter" idx="22" hasCustomPrompt="1"/>
          </p:nvPr>
        </p:nvSpPr>
        <p:spPr>
          <a:xfrm>
            <a:off x="694800" y="1005329"/>
            <a:ext cx="3729206" cy="292540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defTabSz="914400">
              <a:lnSpc>
                <a:spcPct val="100000"/>
              </a:lnSpc>
              <a:spcBef>
                <a:spcPts val="500"/>
              </a:spcBef>
              <a:buClrTx/>
              <a:buSzTx/>
              <a:buNone/>
              <a:defRPr sz="3800">
                <a:solidFill>
                  <a:srgbClr val="FFFFFF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err="1"/>
              <a:t>Plaats</a:t>
            </a:r>
            <a:r>
              <a:t> </a:t>
            </a:r>
            <a:r>
              <a:rPr err="1"/>
              <a:t>hier</a:t>
            </a:r>
            <a:r>
              <a:t> de </a:t>
            </a:r>
            <a:r>
              <a:rPr err="1"/>
              <a:t>titel</a:t>
            </a:r>
            <a:r>
              <a:t> van de </a:t>
            </a:r>
            <a:r>
              <a:rPr err="1"/>
              <a:t>presentatie</a:t>
            </a:r>
            <a:endParaRPr/>
          </a:p>
        </p:txBody>
      </p:sp>
      <p:sp>
        <p:nvSpPr>
          <p:cNvPr id="255" name="Tijdelijke aanduiding voor tekst 17"/>
          <p:cNvSpPr>
            <a:spLocks noGrp="1"/>
          </p:cNvSpPr>
          <p:nvPr>
            <p:ph type="body" sz="quarter" idx="23" hasCustomPrompt="1"/>
          </p:nvPr>
        </p:nvSpPr>
        <p:spPr>
          <a:xfrm>
            <a:off x="698500" y="5377708"/>
            <a:ext cx="1454400" cy="7201"/>
          </a:xfrm>
          <a:prstGeom prst="rect">
            <a:avLst/>
          </a:prstGeom>
          <a:solidFill>
            <a:srgbClr val="FFFFFF"/>
          </a:solidFill>
        </p:spPr>
        <p:txBody>
          <a:bodyPr>
            <a:normAutofit/>
          </a:bodyPr>
          <a:lstStyle>
            <a:lvl1pPr marL="0" indent="0" defTabSz="287655">
              <a:spcBef>
                <a:spcPts val="400"/>
              </a:spcBef>
              <a:buClrTx/>
              <a:buSzTx/>
              <a:buNone/>
              <a:defRPr sz="640"/>
            </a:lvl1pPr>
          </a:lstStyle>
          <a:p>
            <a:r>
              <a:t>  </a:t>
            </a:r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C8B2F066-9B7C-C54F-9CB0-80B54583A6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9EBF230-1EC5-7591-EAF5-B6EA94BDB2C0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131D9355-C45F-2D26-5E32-0CF57944F588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4B14135B-4B6C-4CA3-083E-3E73ABD7584C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37447031-54D6-2EEE-4392-CF4E3D81C1A2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9DB58DB4-22B4-A877-EC9D-E7EC8F68E43F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53168F42-0A1E-8700-B973-3CDC1FD14612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CB99470D-3B09-319C-8030-253862ADDAB1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4935D859-2305-5237-3A2C-57D9BD542441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0E51A273-D829-9847-EF2F-B4C12768E1C5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8DCB4B86-92A6-630C-581D-B69D0859EAE9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F9FCAA6B-C64B-FB68-649B-BCDFCA753331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6880AAFC-3F0C-0C7F-BE47-74C4835078E8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23541B0C-4E04-7DA4-CB93-BE313671CC81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FCCE1AEA-E326-2F1A-6FC0-229E50D7C1AF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311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4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5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6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7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8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20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10775071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Plaats hier je titel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D0B421-C8D7-D3FE-2BC9-920B7848AC0B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D0CF45A9-1616-31A2-EFAB-D09C19554797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740B938F-48EF-8919-10A9-DB6B3FD908C0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191C9A29-BCA1-9B11-E050-B280B518C4B8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8D6FBFA3-77F8-AF40-BD08-9B33EA68EB2F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151A55F4-C7E8-A068-6969-5D23CCC1D8B8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83C505C1-E603-92D0-E2FB-D158D3F16889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9F55EFE3-6FD6-7CE3-0808-8B1477F46970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1053FDF1-6FBB-6EA2-9CDA-A79BF5FB313D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E5DF2DB2-165F-6F88-5F65-E26F13C015A5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1708C855-EEE9-B82E-B5AA-9C1BD0DE581E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A5A42492-55C9-31BE-11CA-7FF3583C36E3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18EFB061-2DDB-B6BA-3FE2-3B5DDFFC0505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F36BCCED-6032-B3F6-645F-2F2D3C754FD9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7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509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0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1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2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3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4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5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6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518" name="Rechthoek 2"/>
          <p:cNvSpPr/>
          <p:nvPr userDrawn="1"/>
        </p:nvSpPr>
        <p:spPr>
          <a:xfrm>
            <a:off x="-5578" y="10124"/>
            <a:ext cx="12204519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570" name="Instructie"/>
          <p:cNvGrpSpPr/>
          <p:nvPr/>
        </p:nvGrpSpPr>
        <p:grpSpPr>
          <a:xfrm>
            <a:off x="12441539" y="-99301"/>
            <a:ext cx="3391308" cy="7056603"/>
            <a:chOff x="0" y="0"/>
            <a:chExt cx="3391306" cy="7056601"/>
          </a:xfrm>
        </p:grpSpPr>
        <p:sp>
          <p:nvSpPr>
            <p:cNvPr id="1520" name="Rechthoek 53"/>
            <p:cNvSpPr/>
            <p:nvPr/>
          </p:nvSpPr>
          <p:spPr>
            <a:xfrm>
              <a:off x="0" y="-1"/>
              <a:ext cx="3391307" cy="7056603"/>
            </a:xfrm>
            <a:prstGeom prst="rect">
              <a:avLst/>
            </a:prstGeom>
            <a:solidFill>
              <a:srgbClr val="F2F2F2"/>
            </a:solidFill>
            <a:ln w="3175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  <a:defRPr sz="1400" cap="all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sp>
          <p:nvSpPr>
            <p:cNvPr id="1521" name="Ovaal 54"/>
            <p:cNvSpPr/>
            <p:nvPr/>
          </p:nvSpPr>
          <p:spPr>
            <a:xfrm>
              <a:off x="3060168" y="6072224"/>
              <a:ext cx="230837" cy="230837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defRPr cap="all">
                  <a:solidFill>
                    <a:srgbClr val="211F26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sp>
          <p:nvSpPr>
            <p:cNvPr id="1522" name="Graphic 163"/>
            <p:cNvSpPr/>
            <p:nvPr/>
          </p:nvSpPr>
          <p:spPr>
            <a:xfrm>
              <a:off x="3041808" y="6053864"/>
              <a:ext cx="267557" cy="2675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32" y="0"/>
                    <a:pt x="0" y="4832"/>
                    <a:pt x="0" y="10800"/>
                  </a:cubicBezTo>
                  <a:cubicBezTo>
                    <a:pt x="0" y="16768"/>
                    <a:pt x="4832" y="21600"/>
                    <a:pt x="10800" y="21600"/>
                  </a:cubicBezTo>
                  <a:cubicBezTo>
                    <a:pt x="16768" y="21600"/>
                    <a:pt x="21600" y="16768"/>
                    <a:pt x="21600" y="10800"/>
                  </a:cubicBezTo>
                  <a:cubicBezTo>
                    <a:pt x="21600" y="4832"/>
                    <a:pt x="16768" y="0"/>
                    <a:pt x="10800" y="0"/>
                  </a:cubicBezTo>
                  <a:close/>
                  <a:moveTo>
                    <a:pt x="10232" y="2842"/>
                  </a:moveTo>
                  <a:cubicBezTo>
                    <a:pt x="11027" y="2842"/>
                    <a:pt x="11653" y="3467"/>
                    <a:pt x="11653" y="4263"/>
                  </a:cubicBezTo>
                  <a:cubicBezTo>
                    <a:pt x="11653" y="5059"/>
                    <a:pt x="11027" y="5684"/>
                    <a:pt x="10232" y="5684"/>
                  </a:cubicBezTo>
                  <a:cubicBezTo>
                    <a:pt x="9436" y="5684"/>
                    <a:pt x="8811" y="5059"/>
                    <a:pt x="8811" y="4263"/>
                  </a:cubicBezTo>
                  <a:cubicBezTo>
                    <a:pt x="8811" y="3467"/>
                    <a:pt x="9436" y="2842"/>
                    <a:pt x="10232" y="2842"/>
                  </a:cubicBezTo>
                  <a:close/>
                  <a:moveTo>
                    <a:pt x="13642" y="18758"/>
                  </a:moveTo>
                  <a:lnTo>
                    <a:pt x="7958" y="18758"/>
                  </a:lnTo>
                  <a:lnTo>
                    <a:pt x="7958" y="17053"/>
                  </a:lnTo>
                  <a:lnTo>
                    <a:pt x="9947" y="17053"/>
                  </a:lnTo>
                  <a:lnTo>
                    <a:pt x="9947" y="8526"/>
                  </a:lnTo>
                  <a:lnTo>
                    <a:pt x="8242" y="8526"/>
                  </a:lnTo>
                  <a:lnTo>
                    <a:pt x="8242" y="6821"/>
                  </a:lnTo>
                  <a:lnTo>
                    <a:pt x="11653" y="6821"/>
                  </a:lnTo>
                  <a:lnTo>
                    <a:pt x="11653" y="17053"/>
                  </a:lnTo>
                  <a:lnTo>
                    <a:pt x="13642" y="17053"/>
                  </a:lnTo>
                  <a:lnTo>
                    <a:pt x="13642" y="187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000">
                  <a:solidFill>
                    <a:srgbClr val="211F26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sp>
          <p:nvSpPr>
            <p:cNvPr id="1523" name="Rechthoek 56"/>
            <p:cNvSpPr txBox="1"/>
            <p:nvPr/>
          </p:nvSpPr>
          <p:spPr>
            <a:xfrm>
              <a:off x="114599" y="6274939"/>
              <a:ext cx="3194765" cy="6578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  <a:defRPr sz="1200" b="1">
                  <a:solidFill>
                    <a:srgbClr val="211F26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r>
                <a:t>MEER WETEN?</a:t>
              </a:r>
              <a:br>
                <a:rPr/>
              </a:br>
              <a:r>
                <a:rPr b="0"/>
                <a:t>Ga naar de instructie dia ‘</a:t>
              </a:r>
              <a:r>
                <a:t>YouTube links</a:t>
              </a:r>
              <a:r>
                <a:rPr b="0"/>
                <a:t>’, open deze in de ‘</a:t>
              </a:r>
              <a:r>
                <a:t>Diavoorstelling</a:t>
              </a:r>
              <a:r>
                <a:rPr b="0"/>
                <a:t>’ (shift F5) en klik op de gewenste video link.</a:t>
              </a:r>
            </a:p>
          </p:txBody>
        </p:sp>
        <p:grpSp>
          <p:nvGrpSpPr>
            <p:cNvPr id="1569" name="INSTRUCTIE"/>
            <p:cNvGrpSpPr/>
            <p:nvPr/>
          </p:nvGrpSpPr>
          <p:grpSpPr>
            <a:xfrm>
              <a:off x="114897" y="9349"/>
              <a:ext cx="3194766" cy="3953547"/>
              <a:chOff x="0" y="0"/>
              <a:chExt cx="3194765" cy="3953545"/>
            </a:xfrm>
          </p:grpSpPr>
          <p:grpSp>
            <p:nvGrpSpPr>
              <p:cNvPr id="1526" name="Rechthoek 102"/>
              <p:cNvGrpSpPr/>
              <p:nvPr/>
            </p:nvGrpSpPr>
            <p:grpSpPr>
              <a:xfrm>
                <a:off x="0" y="0"/>
                <a:ext cx="3194766" cy="431900"/>
                <a:chOff x="0" y="0"/>
                <a:chExt cx="3194764" cy="431899"/>
              </a:xfrm>
            </p:grpSpPr>
            <p:sp>
              <p:nvSpPr>
                <p:cNvPr id="1524" name="Rectangle"/>
                <p:cNvSpPr/>
                <p:nvPr/>
              </p:nvSpPr>
              <p:spPr>
                <a:xfrm>
                  <a:off x="0" y="89949"/>
                  <a:ext cx="3194765" cy="252002"/>
                </a:xfrm>
                <a:prstGeom prst="rect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ts val="600"/>
                    </a:spcBef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525" name="Afbeelding invoegen/veranderen"/>
                <p:cNvSpPr txBox="1"/>
                <p:nvPr/>
              </p:nvSpPr>
              <p:spPr>
                <a:xfrm>
                  <a:off x="0" y="0"/>
                  <a:ext cx="3194765" cy="43190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</a:ext>
                </a:extLst>
              </p:spPr>
              <p:txBody>
                <a:bodyPr wrap="square" lIns="107999" tIns="107999" rIns="107999" bIns="107999" numCol="1" anchor="ctr">
                  <a:spAutoFit/>
                </a:bodyPr>
                <a:lstStyle>
                  <a:lvl1pPr>
                    <a:lnSpc>
                      <a:spcPct val="90000"/>
                    </a:lnSpc>
                    <a:spcBef>
                      <a:spcPts val="600"/>
                    </a:spcBef>
                    <a:defRPr sz="1400" b="1" cap="all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Afbeelding invoegen/veranderen</a:t>
                  </a:r>
                </a:p>
              </p:txBody>
            </p:sp>
          </p:grpSp>
          <p:grpSp>
            <p:nvGrpSpPr>
              <p:cNvPr id="1529" name="Ovaal 103"/>
              <p:cNvGrpSpPr/>
              <p:nvPr/>
            </p:nvGrpSpPr>
            <p:grpSpPr>
              <a:xfrm>
                <a:off x="0" y="479375"/>
                <a:ext cx="260915" cy="269241"/>
                <a:chOff x="0" y="0"/>
                <a:chExt cx="260914" cy="269240"/>
              </a:xfrm>
            </p:grpSpPr>
            <p:sp>
              <p:nvSpPr>
                <p:cNvPr id="1527" name="Oval"/>
                <p:cNvSpPr/>
                <p:nvPr/>
              </p:nvSpPr>
              <p:spPr>
                <a:xfrm>
                  <a:off x="0" y="4778"/>
                  <a:ext cx="260915" cy="259685"/>
                </a:xfrm>
                <a:prstGeom prst="ellipse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528" name="1"/>
                <p:cNvSpPr txBox="1"/>
                <p:nvPr/>
              </p:nvSpPr>
              <p:spPr>
                <a:xfrm>
                  <a:off x="83930" y="0"/>
                  <a:ext cx="93055" cy="2692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200" b="1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1</a:t>
                  </a:r>
                </a:p>
              </p:txBody>
            </p:sp>
          </p:grpSp>
          <p:sp>
            <p:nvSpPr>
              <p:cNvPr id="1530" name="Rechthoek 104"/>
              <p:cNvSpPr txBox="1"/>
              <p:nvPr/>
            </p:nvSpPr>
            <p:spPr>
              <a:xfrm>
                <a:off x="365680" y="483111"/>
                <a:ext cx="2829086" cy="6108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>
                  <a:lnSpc>
                    <a:spcPct val="90000"/>
                  </a:lnSpc>
                  <a:spcBef>
                    <a:spcPts val="600"/>
                  </a:spcBef>
                  <a:defRPr sz="1100">
                    <a:solidFill>
                      <a:srgbClr val="211F26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r>
                  <a:t>Wanneer nodig, verwijder de bestaande afbeelding d.m.v. de </a:t>
                </a:r>
                <a:r>
                  <a:rPr b="1"/>
                  <a:t>‘Delete’-knop</a:t>
                </a:r>
                <a:r>
                  <a:t>. Klik op het pictogram om een nieuwe afbeelding in te voegen. </a:t>
                </a:r>
                <a:r>
                  <a:rPr i="1"/>
                  <a:t>(zie onderstaand voorbeeld).</a:t>
                </a:r>
              </a:p>
            </p:txBody>
          </p:sp>
          <p:grpSp>
            <p:nvGrpSpPr>
              <p:cNvPr id="1533" name="Ovaal 105"/>
              <p:cNvGrpSpPr/>
              <p:nvPr/>
            </p:nvGrpSpPr>
            <p:grpSpPr>
              <a:xfrm>
                <a:off x="0" y="1658771"/>
                <a:ext cx="260915" cy="269241"/>
                <a:chOff x="0" y="0"/>
                <a:chExt cx="260914" cy="269240"/>
              </a:xfrm>
            </p:grpSpPr>
            <p:sp>
              <p:nvSpPr>
                <p:cNvPr id="1531" name="Oval"/>
                <p:cNvSpPr/>
                <p:nvPr/>
              </p:nvSpPr>
              <p:spPr>
                <a:xfrm>
                  <a:off x="0" y="4778"/>
                  <a:ext cx="260915" cy="259685"/>
                </a:xfrm>
                <a:prstGeom prst="ellipse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532" name="2"/>
                <p:cNvSpPr txBox="1"/>
                <p:nvPr/>
              </p:nvSpPr>
              <p:spPr>
                <a:xfrm>
                  <a:off x="83930" y="0"/>
                  <a:ext cx="93055" cy="2692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200" b="1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2</a:t>
                  </a:r>
                </a:p>
              </p:txBody>
            </p:sp>
          </p:grpSp>
          <p:sp>
            <p:nvSpPr>
              <p:cNvPr id="1534" name="Rechthoek 106"/>
              <p:cNvSpPr txBox="1"/>
              <p:nvPr/>
            </p:nvSpPr>
            <p:spPr>
              <a:xfrm>
                <a:off x="365680" y="1663550"/>
                <a:ext cx="2829086" cy="31369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>
                  <a:lnSpc>
                    <a:spcPct val="90000"/>
                  </a:lnSpc>
                  <a:spcBef>
                    <a:spcPts val="600"/>
                  </a:spcBef>
                  <a:defRPr sz="1100">
                    <a:solidFill>
                      <a:srgbClr val="211F26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r>
                  <a:t>Selecteer de gewenste afbeelding</a:t>
                </a:r>
                <a:br>
                  <a:rPr/>
                </a:br>
                <a:r>
                  <a:t>en klik op </a:t>
                </a:r>
                <a:r>
                  <a:rPr b="1"/>
                  <a:t>‘Invoegen’</a:t>
                </a:r>
                <a:r>
                  <a:t>.</a:t>
                </a:r>
              </a:p>
            </p:txBody>
          </p:sp>
          <p:grpSp>
            <p:nvGrpSpPr>
              <p:cNvPr id="1540" name="Groep 107"/>
              <p:cNvGrpSpPr/>
              <p:nvPr/>
            </p:nvGrpSpPr>
            <p:grpSpPr>
              <a:xfrm>
                <a:off x="365681" y="2104358"/>
                <a:ext cx="825501" cy="209551"/>
                <a:chOff x="0" y="0"/>
                <a:chExt cx="825500" cy="209550"/>
              </a:xfrm>
            </p:grpSpPr>
            <p:grpSp>
              <p:nvGrpSpPr>
                <p:cNvPr id="1537" name="Rechthoek 134"/>
                <p:cNvGrpSpPr/>
                <p:nvPr/>
              </p:nvGrpSpPr>
              <p:grpSpPr>
                <a:xfrm>
                  <a:off x="0" y="0"/>
                  <a:ext cx="825500" cy="209550"/>
                  <a:chOff x="0" y="0"/>
                  <a:chExt cx="825500" cy="209550"/>
                </a:xfrm>
              </p:grpSpPr>
              <p:sp>
                <p:nvSpPr>
                  <p:cNvPr id="1535" name="Rectangle"/>
                  <p:cNvSpPr/>
                  <p:nvPr/>
                </p:nvSpPr>
                <p:spPr>
                  <a:xfrm>
                    <a:off x="0" y="0"/>
                    <a:ext cx="825500" cy="209550"/>
                  </a:xfrm>
                  <a:prstGeom prst="rect">
                    <a:avLst/>
                  </a:prstGeom>
                  <a:solidFill>
                    <a:srgbClr val="E5F1FB"/>
                  </a:solidFill>
                  <a:ln w="12700" cap="flat">
                    <a:solidFill>
                      <a:srgbClr val="0B7ED9"/>
                    </a:solidFill>
                    <a:prstDash val="solid"/>
                    <a:miter lim="8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>
                      <a:lnSpc>
                        <a:spcPct val="90000"/>
                      </a:lnSpc>
                      <a:spcBef>
                        <a:spcPts val="600"/>
                      </a:spcBef>
                      <a:defRPr>
                        <a:solidFill>
                          <a:srgbClr val="FFFFFF"/>
                        </a:solidFill>
                      </a:defRPr>
                    </a:pPr>
                    <a:endParaRPr/>
                  </a:p>
                </p:txBody>
              </p:sp>
              <p:sp>
                <p:nvSpPr>
                  <p:cNvPr id="1536" name="Invoegen"/>
                  <p:cNvSpPr txBox="1"/>
                  <p:nvPr/>
                </p:nvSpPr>
                <p:spPr>
                  <a:xfrm>
                    <a:off x="114349" y="41275"/>
                    <a:ext cx="704801" cy="127001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  </a:ext>
                  </a:extLst>
                </p:spPr>
                <p:txBody>
                  <a:bodyPr wrap="square" lIns="0" tIns="0" rIns="0" bIns="0" numCol="1" anchor="ctr">
                    <a:spAutoFit/>
                  </a:bodyPr>
                  <a:lstStyle>
                    <a:lvl1pPr>
                      <a:lnSpc>
                        <a:spcPct val="90000"/>
                      </a:lnSpc>
                      <a:spcBef>
                        <a:spcPts val="600"/>
                      </a:spcBef>
                      <a:defRPr sz="800"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lvl1pPr>
                  </a:lstStyle>
                  <a:p>
                    <a:r>
                      <a:t>Invoegen</a:t>
                    </a:r>
                  </a:p>
                </p:txBody>
              </p:sp>
            </p:grpSp>
            <p:sp>
              <p:nvSpPr>
                <p:cNvPr id="1538" name="Rechte verbindingslijn 135"/>
                <p:cNvSpPr/>
                <p:nvPr/>
              </p:nvSpPr>
              <p:spPr>
                <a:xfrm>
                  <a:off x="650645" y="32399"/>
                  <a:ext cx="1" cy="142718"/>
                </a:xfrm>
                <a:prstGeom prst="line">
                  <a:avLst/>
                </a:prstGeom>
                <a:noFill/>
                <a:ln w="3175" cap="flat">
                  <a:solidFill>
                    <a:srgbClr val="44546A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539" name="Gelijkbenige driehoek 136"/>
                <p:cNvSpPr/>
                <p:nvPr/>
              </p:nvSpPr>
              <p:spPr>
                <a:xfrm rot="10800000">
                  <a:off x="691465" y="84053"/>
                  <a:ext cx="86866" cy="51148"/>
                </a:xfrm>
                <a:prstGeom prst="triangl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000" b="1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pPr>
                  <a:endParaRPr/>
                </a:p>
              </p:txBody>
            </p:sp>
          </p:grpSp>
          <p:grpSp>
            <p:nvGrpSpPr>
              <p:cNvPr id="1547" name="Groep 108"/>
              <p:cNvGrpSpPr/>
              <p:nvPr/>
            </p:nvGrpSpPr>
            <p:grpSpPr>
              <a:xfrm>
                <a:off x="365681" y="1197979"/>
                <a:ext cx="294790" cy="346677"/>
                <a:chOff x="0" y="0"/>
                <a:chExt cx="294789" cy="346676"/>
              </a:xfrm>
            </p:grpSpPr>
            <p:sp>
              <p:nvSpPr>
                <p:cNvPr id="1541" name="Rechthoek 128"/>
                <p:cNvSpPr/>
                <p:nvPr/>
              </p:nvSpPr>
              <p:spPr>
                <a:xfrm>
                  <a:off x="0" y="0"/>
                  <a:ext cx="261628" cy="257808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solidFill>
                    <a:srgbClr val="C0C0C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ts val="600"/>
                    </a:spcBef>
                    <a:defRPr sz="800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542" name="Ovaal 129"/>
                <p:cNvSpPr/>
                <p:nvPr/>
              </p:nvSpPr>
              <p:spPr>
                <a:xfrm>
                  <a:off x="159387" y="32567"/>
                  <a:ext cx="72189" cy="72189"/>
                </a:xfrm>
                <a:prstGeom prst="ellipse">
                  <a:avLst/>
                </a:prstGeom>
                <a:solidFill>
                  <a:srgbClr val="F1D8A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000" b="1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543" name="Vrije vorm: vorm 130"/>
                <p:cNvSpPr/>
                <p:nvPr/>
              </p:nvSpPr>
              <p:spPr>
                <a:xfrm rot="2700000">
                  <a:off x="32851" y="158562"/>
                  <a:ext cx="170973" cy="14957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645" y="1880"/>
                      </a:moveTo>
                      <a:cubicBezTo>
                        <a:pt x="2661" y="718"/>
                        <a:pt x="4065" y="0"/>
                        <a:pt x="5616" y="0"/>
                      </a:cubicBezTo>
                      <a:lnTo>
                        <a:pt x="21600" y="0"/>
                      </a:lnTo>
                      <a:lnTo>
                        <a:pt x="2704" y="21600"/>
                      </a:lnTo>
                      <a:lnTo>
                        <a:pt x="0" y="18510"/>
                      </a:lnTo>
                      <a:lnTo>
                        <a:pt x="0" y="6420"/>
                      </a:lnTo>
                      <a:cubicBezTo>
                        <a:pt x="0" y="4647"/>
                        <a:pt x="629" y="3042"/>
                        <a:pt x="1645" y="1880"/>
                      </a:cubicBezTo>
                      <a:close/>
                    </a:path>
                  </a:pathLst>
                </a:custGeom>
                <a:solidFill>
                  <a:srgbClr val="C9D8E9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000" b="1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544" name="Rechthoek: afgeronde hoeken 131"/>
                <p:cNvSpPr/>
                <p:nvPr/>
              </p:nvSpPr>
              <p:spPr>
                <a:xfrm>
                  <a:off x="136589" y="145851"/>
                  <a:ext cx="158201" cy="118489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19050" cap="flat">
                  <a:solidFill>
                    <a:srgbClr val="8AADD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ts val="600"/>
                    </a:spcBef>
                    <a:defRPr sz="800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pPr>
                  <a:endParaRPr/>
                </a:p>
              </p:txBody>
            </p:sp>
            <p:sp>
              <p:nvSpPr>
                <p:cNvPr id="1545" name="Rechte verbindingslijn 132"/>
                <p:cNvSpPr/>
                <p:nvPr/>
              </p:nvSpPr>
              <p:spPr>
                <a:xfrm>
                  <a:off x="173449" y="311541"/>
                  <a:ext cx="84479" cy="1"/>
                </a:xfrm>
                <a:prstGeom prst="line">
                  <a:avLst/>
                </a:prstGeom>
                <a:solidFill>
                  <a:srgbClr val="FFFFFF"/>
                </a:solidFill>
                <a:ln w="19050" cap="flat">
                  <a:solidFill>
                    <a:srgbClr val="8AADD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546" name="Rechte verbindingslijn 133"/>
                <p:cNvSpPr/>
                <p:nvPr/>
              </p:nvSpPr>
              <p:spPr>
                <a:xfrm flipH="1">
                  <a:off x="215268" y="264339"/>
                  <a:ext cx="422" cy="44197"/>
                </a:xfrm>
                <a:prstGeom prst="line">
                  <a:avLst/>
                </a:prstGeom>
                <a:solidFill>
                  <a:srgbClr val="FFFFFF"/>
                </a:solidFill>
                <a:ln w="19050" cap="flat">
                  <a:solidFill>
                    <a:srgbClr val="8AADD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1550" name="Ovaal 109"/>
              <p:cNvGrpSpPr/>
              <p:nvPr/>
            </p:nvGrpSpPr>
            <p:grpSpPr>
              <a:xfrm>
                <a:off x="0" y="2462024"/>
                <a:ext cx="260915" cy="269241"/>
                <a:chOff x="0" y="0"/>
                <a:chExt cx="260914" cy="269240"/>
              </a:xfrm>
            </p:grpSpPr>
            <p:sp>
              <p:nvSpPr>
                <p:cNvPr id="1548" name="Oval"/>
                <p:cNvSpPr/>
                <p:nvPr/>
              </p:nvSpPr>
              <p:spPr>
                <a:xfrm>
                  <a:off x="0" y="4778"/>
                  <a:ext cx="260915" cy="259685"/>
                </a:xfrm>
                <a:prstGeom prst="ellipse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549" name="3"/>
                <p:cNvSpPr txBox="1"/>
                <p:nvPr/>
              </p:nvSpPr>
              <p:spPr>
                <a:xfrm>
                  <a:off x="83930" y="0"/>
                  <a:ext cx="93055" cy="2692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200" b="1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3</a:t>
                  </a:r>
                </a:p>
              </p:txBody>
            </p:sp>
          </p:grpSp>
          <p:sp>
            <p:nvSpPr>
              <p:cNvPr id="1551" name="Rechthoek 110"/>
              <p:cNvSpPr txBox="1"/>
              <p:nvPr/>
            </p:nvSpPr>
            <p:spPr>
              <a:xfrm>
                <a:off x="365681" y="2466803"/>
                <a:ext cx="2829083" cy="7594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>
                  <a:lnSpc>
                    <a:spcPct val="90000"/>
                  </a:lnSpc>
                  <a:spcBef>
                    <a:spcPts val="600"/>
                  </a:spcBef>
                  <a:defRPr sz="1100">
                    <a:solidFill>
                      <a:srgbClr val="211F26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r>
                  <a:t>Om de afbeelding te schalen of bij te snijden, ga naar de tab </a:t>
                </a:r>
                <a:r>
                  <a:rPr b="1"/>
                  <a:t>‘Hulpmiddelen voor afbeeldingen - Opmaak’</a:t>
                </a:r>
                <a:r>
                  <a:t> en klik op de knop </a:t>
                </a:r>
                <a:r>
                  <a:rPr b="1"/>
                  <a:t>‘Bijsnijden’</a:t>
                </a:r>
                <a:r>
                  <a:t>. Schaal met de bolletjes de afbeelding en met de hoekjes het afbeeldingskader.</a:t>
                </a:r>
              </a:p>
            </p:txBody>
          </p:sp>
          <p:grpSp>
            <p:nvGrpSpPr>
              <p:cNvPr id="1568" name="Groep 111"/>
              <p:cNvGrpSpPr/>
              <p:nvPr/>
            </p:nvGrpSpPr>
            <p:grpSpPr>
              <a:xfrm>
                <a:off x="219796" y="3340627"/>
                <a:ext cx="684512" cy="612919"/>
                <a:chOff x="0" y="0"/>
                <a:chExt cx="684511" cy="612917"/>
              </a:xfrm>
            </p:grpSpPr>
            <p:grpSp>
              <p:nvGrpSpPr>
                <p:cNvPr id="1565" name="Groep 112"/>
                <p:cNvGrpSpPr/>
                <p:nvPr/>
              </p:nvGrpSpPr>
              <p:grpSpPr>
                <a:xfrm>
                  <a:off x="158326" y="-1"/>
                  <a:ext cx="386065" cy="370653"/>
                  <a:chOff x="0" y="0"/>
                  <a:chExt cx="386063" cy="370651"/>
                </a:xfrm>
              </p:grpSpPr>
              <p:grpSp>
                <p:nvGrpSpPr>
                  <p:cNvPr id="1558" name="Groep 115"/>
                  <p:cNvGrpSpPr/>
                  <p:nvPr/>
                </p:nvGrpSpPr>
                <p:grpSpPr>
                  <a:xfrm>
                    <a:off x="-1" y="-1"/>
                    <a:ext cx="341295" cy="325544"/>
                    <a:chOff x="0" y="0"/>
                    <a:chExt cx="341293" cy="325542"/>
                  </a:xfrm>
                </p:grpSpPr>
                <p:grpSp>
                  <p:nvGrpSpPr>
                    <p:cNvPr id="1555" name="Groep 122"/>
                    <p:cNvGrpSpPr/>
                    <p:nvPr/>
                  </p:nvGrpSpPr>
                  <p:grpSpPr>
                    <a:xfrm>
                      <a:off x="-1" y="-1"/>
                      <a:ext cx="341295" cy="325544"/>
                      <a:chOff x="0" y="0"/>
                      <a:chExt cx="341293" cy="325542"/>
                    </a:xfrm>
                  </p:grpSpPr>
                  <p:sp>
                    <p:nvSpPr>
                      <p:cNvPr id="1552" name="Rechthoek 125"/>
                      <p:cNvSpPr/>
                      <p:nvPr/>
                    </p:nvSpPr>
                    <p:spPr>
                      <a:xfrm>
                        <a:off x="6931" y="7011"/>
                        <a:ext cx="334363" cy="318532"/>
                      </a:xfrm>
                      <a:prstGeom prst="rect">
                        <a:avLst/>
                      </a:prstGeom>
                      <a:noFill/>
                      <a:ln w="12700" cap="flat">
                        <a:solidFill>
                          <a:srgbClr val="818181"/>
                        </a:solidFill>
                        <a:prstDash val="dash"/>
                        <a:miter lim="800000"/>
                      </a:ln>
                      <a:effectLst/>
                    </p:spPr>
                    <p:txBody>
                      <a:bodyPr wrap="square" lIns="45719" tIns="45719" rIns="45719" bIns="45719" numCol="1" anchor="ctr">
                        <a:noAutofit/>
                      </a:bodyPr>
                      <a:lstStyle/>
                      <a:p>
                        <a:pPr>
                          <a:lnSpc>
                            <a:spcPct val="90000"/>
                          </a:lnSpc>
                          <a:spcBef>
                            <a:spcPts val="600"/>
                          </a:spcBef>
                          <a:defRPr sz="800">
                            <a:solidFill>
                              <a:srgbClr val="211F26"/>
                            </a:solidFill>
                            <a:latin typeface="+mj-lt"/>
                            <a:ea typeface="+mj-ea"/>
                            <a:cs typeface="+mj-cs"/>
                            <a:sym typeface="Calibri"/>
                          </a:defRPr>
                        </a:pPr>
                        <a:endParaRPr/>
                      </a:p>
                    </p:txBody>
                  </p:sp>
                  <p:sp>
                    <p:nvSpPr>
                      <p:cNvPr id="1553" name="Rechthoek 126"/>
                      <p:cNvSpPr/>
                      <p:nvPr/>
                    </p:nvSpPr>
                    <p:spPr>
                      <a:xfrm>
                        <a:off x="0" y="-1"/>
                        <a:ext cx="201153" cy="198214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 w="12700" cap="flat">
                        <a:solidFill>
                          <a:srgbClr val="818181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wrap="square" lIns="45719" tIns="45719" rIns="45719" bIns="45719" numCol="1" anchor="ctr">
                        <a:noAutofit/>
                      </a:bodyPr>
                      <a:lstStyle/>
                      <a:p>
                        <a:pPr>
                          <a:lnSpc>
                            <a:spcPct val="90000"/>
                          </a:lnSpc>
                          <a:spcBef>
                            <a:spcPts val="600"/>
                          </a:spcBef>
                          <a:defRPr sz="800">
                            <a:solidFill>
                              <a:srgbClr val="211F26"/>
                            </a:solidFill>
                            <a:latin typeface="+mj-lt"/>
                            <a:ea typeface="+mj-ea"/>
                            <a:cs typeface="+mj-cs"/>
                            <a:sym typeface="Calibri"/>
                          </a:defRPr>
                        </a:pPr>
                        <a:endParaRPr/>
                      </a:p>
                    </p:txBody>
                  </p:sp>
                  <p:sp>
                    <p:nvSpPr>
                      <p:cNvPr id="1554" name="Ovaal 127"/>
                      <p:cNvSpPr/>
                      <p:nvPr/>
                    </p:nvSpPr>
                    <p:spPr>
                      <a:xfrm>
                        <a:off x="122543" y="25039"/>
                        <a:ext cx="55503" cy="55503"/>
                      </a:xfrm>
                      <a:prstGeom prst="ellipse">
                        <a:avLst/>
                      </a:prstGeom>
                      <a:solidFill>
                        <a:srgbClr val="ECC679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45719" tIns="45719" rIns="45719" bIns="45719" numCol="1" anchor="ctr">
                        <a:noAutofit/>
                      </a:bodyPr>
                      <a:lstStyle/>
                      <a:p>
                        <a:pPr>
                          <a:defRPr sz="1000" b="1">
                            <a:solidFill>
                              <a:srgbClr val="211F26"/>
                            </a:solidFill>
                            <a:latin typeface="+mj-lt"/>
                            <a:ea typeface="+mj-ea"/>
                            <a:cs typeface="+mj-cs"/>
                            <a:sym typeface="Calibri"/>
                          </a:defRPr>
                        </a:pPr>
                        <a:endParaRPr/>
                      </a:p>
                    </p:txBody>
                  </p:sp>
                </p:grpSp>
                <p:pic>
                  <p:nvPicPr>
                    <p:cNvPr id="1556" name="Afbeelding 123" descr="Afbeelding 123"/>
                    <p:cNvPicPr>
                      <a:picLocks noChangeAspect="1"/>
                    </p:cNvPicPr>
                    <p:nvPr/>
                  </p:nvPicPr>
                  <p:blipFill>
                    <a:blip r:embed="rId2" cstate="screen">
                      <a:extLst>
                        <a:ext uri="{28A0092B-C50C-407E-A947-70E740481C1C}">
                          <a14:useLocalDpi xmlns:a14="http://schemas.microsoft.com/office/drawing/2010/main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9525" y="80637"/>
                      <a:ext cx="133294" cy="107808"/>
                    </a:xfrm>
                    <a:prstGeom prst="rect">
                      <a:avLst/>
                    </a:prstGeom>
                    <a:ln w="12700" cap="flat">
                      <a:noFill/>
                      <a:miter lim="400000"/>
                    </a:ln>
                    <a:effectLst/>
                  </p:spPr>
                </p:pic>
                <p:pic>
                  <p:nvPicPr>
                    <p:cNvPr id="1557" name="Afbeelding 124" descr="Afbeelding 124"/>
                    <p:cNvPicPr>
                      <a:picLocks noChangeAspect="1"/>
                    </p:cNvPicPr>
                    <p:nvPr/>
                  </p:nvPicPr>
                  <p:blipFill>
                    <a:blip r:embed="rId2" cstate="screen">
                      <a:extLst>
                        <a:ext uri="{28A0092B-C50C-407E-A947-70E740481C1C}">
                          <a14:useLocalDpi xmlns:a14="http://schemas.microsoft.com/office/drawing/2010/main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flipH="1">
                      <a:off x="62039" y="103224"/>
                      <a:ext cx="133293" cy="85668"/>
                    </a:xfrm>
                    <a:prstGeom prst="rect">
                      <a:avLst/>
                    </a:prstGeom>
                    <a:ln w="12700" cap="flat">
                      <a:noFill/>
                      <a:miter lim="400000"/>
                    </a:ln>
                    <a:effectLst/>
                  </p:spPr>
                </p:pic>
              </p:grpSp>
              <p:grpSp>
                <p:nvGrpSpPr>
                  <p:cNvPr id="1561" name="Groep 116"/>
                  <p:cNvGrpSpPr/>
                  <p:nvPr/>
                </p:nvGrpSpPr>
                <p:grpSpPr>
                  <a:xfrm>
                    <a:off x="265551" y="249608"/>
                    <a:ext cx="120513" cy="121044"/>
                    <a:chOff x="0" y="0"/>
                    <a:chExt cx="120511" cy="121042"/>
                  </a:xfrm>
                </p:grpSpPr>
                <p:sp>
                  <p:nvSpPr>
                    <p:cNvPr id="1559" name="Rechthoek 120"/>
                    <p:cNvSpPr/>
                    <p:nvPr/>
                  </p:nvSpPr>
                  <p:spPr>
                    <a:xfrm>
                      <a:off x="0" y="0"/>
                      <a:ext cx="120512" cy="23462"/>
                    </a:xfrm>
                    <a:prstGeom prst="rect">
                      <a:avLst/>
                    </a:prstGeom>
                    <a:solidFill>
                      <a:srgbClr val="818181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19" tIns="45719" rIns="45719" bIns="45719" numCol="1" anchor="ctr">
                      <a:noAutofit/>
                    </a:bodyPr>
                    <a:lstStyle/>
                    <a:p>
                      <a:pPr>
                        <a:defRPr sz="1000" b="1">
                          <a:solidFill>
                            <a:srgbClr val="211F26"/>
                          </a:solidFill>
                          <a:latin typeface="+mj-lt"/>
                          <a:ea typeface="+mj-ea"/>
                          <a:cs typeface="+mj-cs"/>
                          <a:sym typeface="Calibri"/>
                        </a:defRPr>
                      </a:pPr>
                      <a:endParaRPr/>
                    </a:p>
                  </p:txBody>
                </p:sp>
                <p:sp>
                  <p:nvSpPr>
                    <p:cNvPr id="1560" name="Rechthoek 121"/>
                    <p:cNvSpPr/>
                    <p:nvPr/>
                  </p:nvSpPr>
                  <p:spPr>
                    <a:xfrm rot="5400000">
                      <a:off x="-48526" y="49056"/>
                      <a:ext cx="120513" cy="23462"/>
                    </a:xfrm>
                    <a:prstGeom prst="rect">
                      <a:avLst/>
                    </a:prstGeom>
                    <a:solidFill>
                      <a:srgbClr val="818181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19" tIns="45719" rIns="45719" bIns="45719" numCol="1" anchor="ctr">
                      <a:noAutofit/>
                    </a:bodyPr>
                    <a:lstStyle/>
                    <a:p>
                      <a:pPr>
                        <a:defRPr sz="1000" b="1">
                          <a:solidFill>
                            <a:srgbClr val="211F26"/>
                          </a:solidFill>
                          <a:latin typeface="+mj-lt"/>
                          <a:ea typeface="+mj-ea"/>
                          <a:cs typeface="+mj-cs"/>
                          <a:sym typeface="Calibri"/>
                        </a:defRPr>
                      </a:pPr>
                      <a:endParaRPr/>
                    </a:p>
                  </p:txBody>
                </p:sp>
              </p:grpSp>
              <p:grpSp>
                <p:nvGrpSpPr>
                  <p:cNvPr id="1564" name="Groep 117"/>
                  <p:cNvGrpSpPr/>
                  <p:nvPr/>
                </p:nvGrpSpPr>
                <p:grpSpPr>
                  <a:xfrm>
                    <a:off x="230749" y="216856"/>
                    <a:ext cx="120513" cy="121043"/>
                    <a:chOff x="0" y="0"/>
                    <a:chExt cx="120511" cy="121042"/>
                  </a:xfrm>
                </p:grpSpPr>
                <p:sp>
                  <p:nvSpPr>
                    <p:cNvPr id="1562" name="Rechthoek 118"/>
                    <p:cNvSpPr/>
                    <p:nvPr/>
                  </p:nvSpPr>
                  <p:spPr>
                    <a:xfrm rot="10800000">
                      <a:off x="0" y="97581"/>
                      <a:ext cx="120512" cy="23462"/>
                    </a:xfrm>
                    <a:prstGeom prst="rect">
                      <a:avLst/>
                    </a:prstGeom>
                    <a:solidFill>
                      <a:srgbClr val="818181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19" tIns="45719" rIns="45719" bIns="45719" numCol="1" anchor="ctr">
                      <a:noAutofit/>
                    </a:bodyPr>
                    <a:lstStyle/>
                    <a:p>
                      <a:pPr>
                        <a:defRPr sz="1000" b="1">
                          <a:solidFill>
                            <a:srgbClr val="211F26"/>
                          </a:solidFill>
                          <a:latin typeface="+mj-lt"/>
                          <a:ea typeface="+mj-ea"/>
                          <a:cs typeface="+mj-cs"/>
                          <a:sym typeface="Calibri"/>
                        </a:defRPr>
                      </a:pPr>
                      <a:endParaRPr/>
                    </a:p>
                  </p:txBody>
                </p:sp>
                <p:sp>
                  <p:nvSpPr>
                    <p:cNvPr id="1563" name="Rechthoek 119"/>
                    <p:cNvSpPr/>
                    <p:nvPr/>
                  </p:nvSpPr>
                  <p:spPr>
                    <a:xfrm rot="16200000">
                      <a:off x="48525" y="48525"/>
                      <a:ext cx="120513" cy="23462"/>
                    </a:xfrm>
                    <a:prstGeom prst="rect">
                      <a:avLst/>
                    </a:prstGeom>
                    <a:solidFill>
                      <a:srgbClr val="818181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19" tIns="45719" rIns="45719" bIns="45719" numCol="1" anchor="ctr">
                      <a:noAutofit/>
                    </a:bodyPr>
                    <a:lstStyle/>
                    <a:p>
                      <a:pPr>
                        <a:defRPr sz="1000" b="1">
                          <a:solidFill>
                            <a:srgbClr val="211F26"/>
                          </a:solidFill>
                          <a:latin typeface="+mj-lt"/>
                          <a:ea typeface="+mj-ea"/>
                          <a:cs typeface="+mj-cs"/>
                          <a:sym typeface="Calibri"/>
                        </a:defRPr>
                      </a:pPr>
                      <a:endParaRPr/>
                    </a:p>
                  </p:txBody>
                </p:sp>
              </p:grpSp>
            </p:grpSp>
            <p:sp>
              <p:nvSpPr>
                <p:cNvPr id="1566" name="Rechthoek 113"/>
                <p:cNvSpPr txBox="1"/>
                <p:nvPr/>
              </p:nvSpPr>
              <p:spPr>
                <a:xfrm>
                  <a:off x="-1" y="398937"/>
                  <a:ext cx="684512" cy="1397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="http://schemas.openxmlformats.org/officeDocument/2006/math" xmlns:a14="http://schemas.microsoft.com/office/drawing/2010/main" xmlns:ma14="http://schemas.microsoft.com/office/mac/drawingml/2011/main" xmlns="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>
                  <a:lvl1pPr algn="ctr">
                    <a:lnSpc>
                      <a:spcPct val="90000"/>
                    </a:lnSpc>
                    <a:spcBef>
                      <a:spcPts val="600"/>
                    </a:spcBef>
                    <a:defRPr sz="900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Bijsnijden</a:t>
                  </a:r>
                </a:p>
              </p:txBody>
            </p:sp>
            <p:sp>
              <p:nvSpPr>
                <p:cNvPr id="1567" name="Gelijkbenige driehoek 114"/>
                <p:cNvSpPr/>
                <p:nvPr/>
              </p:nvSpPr>
              <p:spPr>
                <a:xfrm rot="10800000">
                  <a:off x="306359" y="570647"/>
                  <a:ext cx="71791" cy="42271"/>
                </a:xfrm>
                <a:prstGeom prst="triangl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000" b="1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pPr>
                  <a:endParaRPr/>
                </a:p>
              </p:txBody>
            </p:sp>
          </p:grpSp>
        </p:grpSp>
      </p:grpSp>
      <p:sp>
        <p:nvSpPr>
          <p:cNvPr id="158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0" y="1"/>
            <a:ext cx="12205799" cy="741499"/>
          </a:xfrm>
          <a:prstGeom prst="rect">
            <a:avLst/>
          </a:prstGeo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  <a:lvl2pPr>
              <a:buClrTx/>
            </a:lvl2pPr>
            <a:lvl3pPr>
              <a:buClrTx/>
              <a:buFontTx/>
            </a:lvl3pPr>
            <a:lvl4pPr>
              <a:buClrTx/>
              <a:buFontTx/>
            </a:lvl4pPr>
            <a:lvl5pPr>
              <a:buClrTx/>
              <a:buFontTx/>
            </a:lvl5pPr>
          </a:lstStyle>
          <a:p>
            <a:r>
              <a:t>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586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193037"/>
            <a:ext cx="10775071" cy="4904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Plaats hier je titel</a:t>
            </a:r>
          </a:p>
        </p:txBody>
      </p:sp>
      <p:pic>
        <p:nvPicPr>
          <p:cNvPr id="117" name="Graphic 116">
            <a:extLst>
              <a:ext uri="{FF2B5EF4-FFF2-40B4-BE49-F238E27FC236}">
                <a16:creationId xmlns:a16="http://schemas.microsoft.com/office/drawing/2014/main" id="{A8895582-18F9-D747-9224-3D8C9C194E6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423EB7F-CD47-69FC-E2A8-8AA5C757B89F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93A34D56-384C-ABA0-A32E-4B88736BFD25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A9D41005-C724-AD94-1972-5A71A0AEE39C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2C7684F2-9C9D-D678-09D9-E02A45A5CB2B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CDEDAE7E-2834-495D-6080-0A7AF86A0BD7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2DB982DF-0799-8A91-F763-A4623C2B7A7F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CA98BDDB-B12D-6B59-34ED-CCFFD33AA111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C244B049-0FBA-F198-2FEA-DA5E56B06A1E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E96B6097-794A-D950-2921-30EA81B44927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0121BC30-621D-53F8-B090-FC2D15229BD3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31BF78CA-6DF2-F4B2-609E-CC4AC71625F4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473FA630-93A5-5DAC-4FBB-0BD122E2E4BA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CF3928E2-FFEC-00B3-04F7-6EA93FA42A25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BB06A132-9CAD-2219-3CD6-4F8AB51A0BAD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DB2A1188-7655-3942-B402-ABAD519EE9F7}"/>
              </a:ext>
            </a:extLst>
          </p:cNvPr>
          <p:cNvSpPr/>
          <p:nvPr userDrawn="1"/>
        </p:nvSpPr>
        <p:spPr>
          <a:xfrm>
            <a:off x="-10750" y="0"/>
            <a:ext cx="12202750" cy="6858000"/>
          </a:xfrm>
          <a:prstGeom prst="rect">
            <a:avLst/>
          </a:prstGeom>
          <a:solidFill>
            <a:srgbClr val="00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Tijdelijke aanduiding voor tekst 24">
            <a:extLst>
              <a:ext uri="{FF2B5EF4-FFF2-40B4-BE49-F238E27FC236}">
                <a16:creationId xmlns:a16="http://schemas.microsoft.com/office/drawing/2014/main" id="{96A52489-BD48-5A40-AF40-C7FE89A51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-10748" y="0"/>
            <a:ext cx="12202750" cy="6858000"/>
          </a:xfrm>
          <a:custGeom>
            <a:avLst/>
            <a:gdLst>
              <a:gd name="connsiteX0" fmla="*/ 12202750 w 12202750"/>
              <a:gd name="connsiteY0" fmla="*/ 4626493 h 6858000"/>
              <a:gd name="connsiteX1" fmla="*/ 12202750 w 12202750"/>
              <a:gd name="connsiteY1" fmla="*/ 6858000 h 6858000"/>
              <a:gd name="connsiteX2" fmla="*/ 11270933 w 12202750"/>
              <a:gd name="connsiteY2" fmla="*/ 6858000 h 6858000"/>
              <a:gd name="connsiteX3" fmla="*/ 11292806 w 12202750"/>
              <a:gd name="connsiteY3" fmla="*/ 6823366 h 6858000"/>
              <a:gd name="connsiteX4" fmla="*/ 12132976 w 12202750"/>
              <a:gd name="connsiteY4" fmla="*/ 4864546 h 6858000"/>
              <a:gd name="connsiteX5" fmla="*/ 7211067 w 12202750"/>
              <a:gd name="connsiteY5" fmla="*/ 0 h 6858000"/>
              <a:gd name="connsiteX6" fmla="*/ 12202750 w 12202750"/>
              <a:gd name="connsiteY6" fmla="*/ 0 h 6858000"/>
              <a:gd name="connsiteX7" fmla="*/ 12202750 w 12202750"/>
              <a:gd name="connsiteY7" fmla="*/ 1701685 h 6858000"/>
              <a:gd name="connsiteX8" fmla="*/ 12201531 w 12202750"/>
              <a:gd name="connsiteY8" fmla="*/ 1703737 h 6858000"/>
              <a:gd name="connsiteX9" fmla="*/ 12013073 w 12202750"/>
              <a:gd name="connsiteY9" fmla="*/ 2040528 h 6858000"/>
              <a:gd name="connsiteX10" fmla="*/ 6393116 w 12202750"/>
              <a:gd name="connsiteY10" fmla="*/ 3130572 h 6858000"/>
              <a:gd name="connsiteX11" fmla="*/ 7006806 w 12202750"/>
              <a:gd name="connsiteY11" fmla="*/ 307865 h 6858000"/>
              <a:gd name="connsiteX12" fmla="*/ 0 w 12202750"/>
              <a:gd name="connsiteY12" fmla="*/ 0 h 6858000"/>
              <a:gd name="connsiteX13" fmla="*/ 4305911 w 12202750"/>
              <a:gd name="connsiteY13" fmla="*/ 0 h 6858000"/>
              <a:gd name="connsiteX14" fmla="*/ 4155867 w 12202750"/>
              <a:gd name="connsiteY14" fmla="*/ 111493 h 6858000"/>
              <a:gd name="connsiteX15" fmla="*/ 71946 w 12202750"/>
              <a:gd name="connsiteY15" fmla="*/ 4799708 h 6858000"/>
              <a:gd name="connsiteX16" fmla="*/ 0 w 12202750"/>
              <a:gd name="connsiteY16" fmla="*/ 50361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202750" h="6858000">
                <a:moveTo>
                  <a:pt x="12202750" y="4626493"/>
                </a:moveTo>
                <a:lnTo>
                  <a:pt x="12202750" y="6858000"/>
                </a:lnTo>
                <a:lnTo>
                  <a:pt x="11270933" y="6858000"/>
                </a:lnTo>
                <a:lnTo>
                  <a:pt x="11292806" y="6823366"/>
                </a:lnTo>
                <a:cubicBezTo>
                  <a:pt x="11642946" y="6229435"/>
                  <a:pt x="11912279" y="5587138"/>
                  <a:pt x="12132976" y="4864546"/>
                </a:cubicBezTo>
                <a:close/>
                <a:moveTo>
                  <a:pt x="7211067" y="0"/>
                </a:moveTo>
                <a:lnTo>
                  <a:pt x="12202750" y="0"/>
                </a:lnTo>
                <a:lnTo>
                  <a:pt x="12202750" y="1701685"/>
                </a:lnTo>
                <a:lnTo>
                  <a:pt x="12201531" y="1703737"/>
                </a:lnTo>
                <a:cubicBezTo>
                  <a:pt x="12144874" y="1802592"/>
                  <a:pt x="12082910" y="1915911"/>
                  <a:pt x="12013073" y="2040528"/>
                </a:cubicBezTo>
                <a:cubicBezTo>
                  <a:pt x="10966860" y="3848144"/>
                  <a:pt x="7570785" y="5940600"/>
                  <a:pt x="6393116" y="3130572"/>
                </a:cubicBezTo>
                <a:cubicBezTo>
                  <a:pt x="5995310" y="2183970"/>
                  <a:pt x="6384878" y="1279305"/>
                  <a:pt x="7006806" y="307865"/>
                </a:cubicBezTo>
                <a:close/>
                <a:moveTo>
                  <a:pt x="0" y="0"/>
                </a:moveTo>
                <a:lnTo>
                  <a:pt x="4305911" y="0"/>
                </a:lnTo>
                <a:lnTo>
                  <a:pt x="4155867" y="111493"/>
                </a:lnTo>
                <a:cubicBezTo>
                  <a:pt x="2427429" y="1408339"/>
                  <a:pt x="762773" y="2806566"/>
                  <a:pt x="71946" y="4799708"/>
                </a:cubicBezTo>
                <a:lnTo>
                  <a:pt x="0" y="503612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nl-NL"/>
              <a:t>  </a:t>
            </a:r>
            <a:endParaRPr lang="en-GB"/>
          </a:p>
        </p:txBody>
      </p:sp>
      <p:sp>
        <p:nvSpPr>
          <p:cNvPr id="7" name="Titel 5">
            <a:extLst>
              <a:ext uri="{FF2B5EF4-FFF2-40B4-BE49-F238E27FC236}">
                <a16:creationId xmlns:a16="http://schemas.microsoft.com/office/drawing/2014/main" id="{7AE71AD1-5D76-2045-8B27-CC0C09C998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53413" y="3879852"/>
            <a:ext cx="9358256" cy="1621063"/>
          </a:xfrm>
        </p:spPr>
        <p:txBody>
          <a:bodyPr anchor="b"/>
          <a:lstStyle>
            <a:lvl1pPr algn="r">
              <a:defRPr sz="3800">
                <a:solidFill>
                  <a:schemeClr val="bg1"/>
                </a:solidFill>
              </a:defRPr>
            </a:lvl1pPr>
          </a:lstStyle>
          <a:p>
            <a:r>
              <a:rPr lang="nl-NL"/>
              <a:t>Plaats hier de titel van </a:t>
            </a:r>
            <a:br>
              <a:rPr lang="nl-NL"/>
            </a:br>
            <a:r>
              <a:rPr lang="nl-NL"/>
              <a:t>de presentatie, max. 2 regels</a:t>
            </a:r>
          </a:p>
        </p:txBody>
      </p:sp>
      <p:sp>
        <p:nvSpPr>
          <p:cNvPr id="8" name="Ondertitel 2">
            <a:extLst>
              <a:ext uri="{FF2B5EF4-FFF2-40B4-BE49-F238E27FC236}">
                <a16:creationId xmlns:a16="http://schemas.microsoft.com/office/drawing/2014/main" id="{FFCFFB82-1AE5-3D4E-9AD9-487B27ADF6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82466" y="5664394"/>
            <a:ext cx="3729203" cy="248472"/>
          </a:xfrm>
        </p:spPr>
        <p:txBody>
          <a:bodyPr anchor="ctr"/>
          <a:lstStyle>
            <a:lvl1pPr marL="0" indent="0" algn="r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Naam van de spreker of datum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79C7039-4CB9-294D-98BC-738FE5C22E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9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36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5" name="Rechthoek 6"/>
          <p:cNvSpPr/>
          <p:nvPr/>
        </p:nvSpPr>
        <p:spPr>
          <a:xfrm>
            <a:off x="161518" y="119267"/>
            <a:ext cx="11868965" cy="64082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0" name="Freeform 5"/>
          <p:cNvSpPr/>
          <p:nvPr/>
        </p:nvSpPr>
        <p:spPr>
          <a:xfrm>
            <a:off x="4543471" y="3282713"/>
            <a:ext cx="950757" cy="1038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530"/>
                </a:moveTo>
                <a:cubicBezTo>
                  <a:pt x="13838" y="17530"/>
                  <a:pt x="15525" y="15652"/>
                  <a:pt x="15525" y="13148"/>
                </a:cubicBezTo>
                <a:cubicBezTo>
                  <a:pt x="15525" y="0"/>
                  <a:pt x="15525" y="0"/>
                  <a:pt x="15525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13461"/>
                  <a:pt x="21600" y="13461"/>
                  <a:pt x="21600" y="13461"/>
                </a:cubicBezTo>
                <a:cubicBezTo>
                  <a:pt x="21600" y="19096"/>
                  <a:pt x="16538" y="21600"/>
                  <a:pt x="10800" y="21600"/>
                </a:cubicBezTo>
                <a:cubicBezTo>
                  <a:pt x="5062" y="21600"/>
                  <a:pt x="0" y="19096"/>
                  <a:pt x="0" y="13461"/>
                </a:cubicBezTo>
                <a:cubicBezTo>
                  <a:pt x="0" y="0"/>
                  <a:pt x="0" y="0"/>
                  <a:pt x="0" y="0"/>
                </a:cubicBezTo>
                <a:cubicBezTo>
                  <a:pt x="6412" y="0"/>
                  <a:pt x="6412" y="0"/>
                  <a:pt x="6412" y="0"/>
                </a:cubicBezTo>
                <a:cubicBezTo>
                  <a:pt x="6412" y="13148"/>
                  <a:pt x="6412" y="13148"/>
                  <a:pt x="6412" y="13148"/>
                </a:cubicBezTo>
                <a:cubicBezTo>
                  <a:pt x="6412" y="15652"/>
                  <a:pt x="7762" y="17530"/>
                  <a:pt x="10800" y="1753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" name="Freeform 6"/>
          <p:cNvSpPr/>
          <p:nvPr/>
        </p:nvSpPr>
        <p:spPr>
          <a:xfrm>
            <a:off x="3518892" y="3282713"/>
            <a:ext cx="892593" cy="1008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579" y="21600"/>
                </a:moveTo>
                <a:lnTo>
                  <a:pt x="14400" y="21600"/>
                </a:lnTo>
                <a:lnTo>
                  <a:pt x="14400" y="4215"/>
                </a:lnTo>
                <a:lnTo>
                  <a:pt x="21600" y="4215"/>
                </a:lnTo>
                <a:lnTo>
                  <a:pt x="21600" y="0"/>
                </a:lnTo>
                <a:lnTo>
                  <a:pt x="0" y="0"/>
                </a:lnTo>
                <a:lnTo>
                  <a:pt x="0" y="4215"/>
                </a:lnTo>
                <a:lnTo>
                  <a:pt x="7579" y="4215"/>
                </a:lnTo>
                <a:lnTo>
                  <a:pt x="7579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2" name="Freeform 7"/>
          <p:cNvSpPr/>
          <p:nvPr/>
        </p:nvSpPr>
        <p:spPr>
          <a:xfrm>
            <a:off x="3790419" y="2276031"/>
            <a:ext cx="943961" cy="946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65" h="21600" extrusionOk="0">
                <a:moveTo>
                  <a:pt x="15162" y="12000"/>
                </a:moveTo>
                <a:cubicBezTo>
                  <a:pt x="13573" y="12343"/>
                  <a:pt x="11985" y="12000"/>
                  <a:pt x="11985" y="9943"/>
                </a:cubicBezTo>
                <a:cubicBezTo>
                  <a:pt x="11985" y="6857"/>
                  <a:pt x="18973" y="4114"/>
                  <a:pt x="19926" y="1371"/>
                </a:cubicBezTo>
                <a:cubicBezTo>
                  <a:pt x="20244" y="686"/>
                  <a:pt x="20244" y="0"/>
                  <a:pt x="19926" y="0"/>
                </a:cubicBezTo>
                <a:cubicBezTo>
                  <a:pt x="19609" y="0"/>
                  <a:pt x="19926" y="343"/>
                  <a:pt x="19291" y="1029"/>
                </a:cubicBezTo>
                <a:cubicBezTo>
                  <a:pt x="16432" y="4114"/>
                  <a:pt x="11668" y="4114"/>
                  <a:pt x="8173" y="5829"/>
                </a:cubicBezTo>
                <a:cubicBezTo>
                  <a:pt x="5632" y="6857"/>
                  <a:pt x="-1356" y="10629"/>
                  <a:pt x="232" y="18514"/>
                </a:cubicBezTo>
                <a:cubicBezTo>
                  <a:pt x="232" y="18857"/>
                  <a:pt x="550" y="20229"/>
                  <a:pt x="868" y="20229"/>
                </a:cubicBezTo>
                <a:cubicBezTo>
                  <a:pt x="868" y="20229"/>
                  <a:pt x="868" y="19543"/>
                  <a:pt x="868" y="18514"/>
                </a:cubicBezTo>
                <a:cubicBezTo>
                  <a:pt x="868" y="13714"/>
                  <a:pt x="6268" y="12343"/>
                  <a:pt x="7856" y="9257"/>
                </a:cubicBezTo>
                <a:cubicBezTo>
                  <a:pt x="8173" y="8914"/>
                  <a:pt x="8491" y="8571"/>
                  <a:pt x="8491" y="8571"/>
                </a:cubicBezTo>
                <a:cubicBezTo>
                  <a:pt x="8491" y="8914"/>
                  <a:pt x="8491" y="8914"/>
                  <a:pt x="8491" y="9257"/>
                </a:cubicBezTo>
                <a:cubicBezTo>
                  <a:pt x="7856" y="12000"/>
                  <a:pt x="5315" y="13371"/>
                  <a:pt x="6268" y="15429"/>
                </a:cubicBezTo>
                <a:cubicBezTo>
                  <a:pt x="6903" y="17829"/>
                  <a:pt x="9762" y="15771"/>
                  <a:pt x="10397" y="14400"/>
                </a:cubicBezTo>
                <a:cubicBezTo>
                  <a:pt x="10715" y="14057"/>
                  <a:pt x="10715" y="13714"/>
                  <a:pt x="11032" y="13714"/>
                </a:cubicBezTo>
                <a:cubicBezTo>
                  <a:pt x="11032" y="13714"/>
                  <a:pt x="11032" y="14400"/>
                  <a:pt x="11032" y="14743"/>
                </a:cubicBezTo>
                <a:cubicBezTo>
                  <a:pt x="10397" y="17486"/>
                  <a:pt x="10079" y="18857"/>
                  <a:pt x="8173" y="20571"/>
                </a:cubicBezTo>
                <a:cubicBezTo>
                  <a:pt x="7538" y="20914"/>
                  <a:pt x="6585" y="21257"/>
                  <a:pt x="6585" y="21600"/>
                </a:cubicBezTo>
                <a:cubicBezTo>
                  <a:pt x="6585" y="21600"/>
                  <a:pt x="7220" y="21600"/>
                  <a:pt x="7538" y="21600"/>
                </a:cubicBezTo>
                <a:cubicBezTo>
                  <a:pt x="12303" y="21257"/>
                  <a:pt x="16432" y="15086"/>
                  <a:pt x="17703" y="10971"/>
                </a:cubicBezTo>
                <a:cubicBezTo>
                  <a:pt x="17703" y="10629"/>
                  <a:pt x="17703" y="10286"/>
                  <a:pt x="17703" y="10286"/>
                </a:cubicBezTo>
                <a:cubicBezTo>
                  <a:pt x="17385" y="9943"/>
                  <a:pt x="17385" y="10286"/>
                  <a:pt x="17068" y="10629"/>
                </a:cubicBezTo>
                <a:cubicBezTo>
                  <a:pt x="16432" y="10971"/>
                  <a:pt x="15797" y="11657"/>
                  <a:pt x="15162" y="1200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3" name="Freeform 8"/>
          <p:cNvSpPr/>
          <p:nvPr/>
        </p:nvSpPr>
        <p:spPr>
          <a:xfrm>
            <a:off x="6713432" y="3569060"/>
            <a:ext cx="624144" cy="751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29" y="9072"/>
                </a:moveTo>
                <a:cubicBezTo>
                  <a:pt x="4629" y="5616"/>
                  <a:pt x="6686" y="3024"/>
                  <a:pt x="10800" y="3024"/>
                </a:cubicBezTo>
                <a:cubicBezTo>
                  <a:pt x="14914" y="3024"/>
                  <a:pt x="16971" y="5616"/>
                  <a:pt x="16971" y="9072"/>
                </a:cubicBezTo>
                <a:lnTo>
                  <a:pt x="4629" y="9072"/>
                </a:lnTo>
                <a:close/>
                <a:moveTo>
                  <a:pt x="21600" y="11664"/>
                </a:moveTo>
                <a:cubicBezTo>
                  <a:pt x="21600" y="9504"/>
                  <a:pt x="21600" y="9504"/>
                  <a:pt x="21600" y="9504"/>
                </a:cubicBezTo>
                <a:cubicBezTo>
                  <a:pt x="21600" y="3888"/>
                  <a:pt x="18000" y="0"/>
                  <a:pt x="10800" y="0"/>
                </a:cubicBezTo>
                <a:cubicBezTo>
                  <a:pt x="3600" y="0"/>
                  <a:pt x="0" y="5184"/>
                  <a:pt x="0" y="10800"/>
                </a:cubicBezTo>
                <a:cubicBezTo>
                  <a:pt x="0" y="16848"/>
                  <a:pt x="3086" y="21600"/>
                  <a:pt x="10800" y="21600"/>
                </a:cubicBezTo>
                <a:cubicBezTo>
                  <a:pt x="16457" y="21600"/>
                  <a:pt x="20571" y="19008"/>
                  <a:pt x="21086" y="14688"/>
                </a:cubicBezTo>
                <a:cubicBezTo>
                  <a:pt x="16457" y="14688"/>
                  <a:pt x="16457" y="14688"/>
                  <a:pt x="16457" y="14688"/>
                </a:cubicBezTo>
                <a:cubicBezTo>
                  <a:pt x="15943" y="17712"/>
                  <a:pt x="14400" y="18576"/>
                  <a:pt x="10800" y="18576"/>
                </a:cubicBezTo>
                <a:cubicBezTo>
                  <a:pt x="6171" y="18576"/>
                  <a:pt x="4629" y="15120"/>
                  <a:pt x="4629" y="11664"/>
                </a:cubicBezTo>
                <a:lnTo>
                  <a:pt x="21600" y="11664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 9"/>
          <p:cNvSpPr/>
          <p:nvPr/>
        </p:nvSpPr>
        <p:spPr>
          <a:xfrm>
            <a:off x="7500883" y="3282713"/>
            <a:ext cx="118566" cy="100892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" name="Freeform 10"/>
          <p:cNvSpPr/>
          <p:nvPr/>
        </p:nvSpPr>
        <p:spPr>
          <a:xfrm>
            <a:off x="7767094" y="3269291"/>
            <a:ext cx="447416" cy="102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00"/>
                </a:moveTo>
                <a:cubicBezTo>
                  <a:pt x="12960" y="8894"/>
                  <a:pt x="12960" y="8894"/>
                  <a:pt x="12960" y="8894"/>
                </a:cubicBezTo>
                <a:cubicBezTo>
                  <a:pt x="20880" y="8894"/>
                  <a:pt x="20880" y="8894"/>
                  <a:pt x="20880" y="8894"/>
                </a:cubicBezTo>
                <a:cubicBezTo>
                  <a:pt x="20880" y="6988"/>
                  <a:pt x="20880" y="6988"/>
                  <a:pt x="20880" y="6988"/>
                </a:cubicBezTo>
                <a:cubicBezTo>
                  <a:pt x="12960" y="6988"/>
                  <a:pt x="12960" y="6988"/>
                  <a:pt x="12960" y="6988"/>
                </a:cubicBezTo>
                <a:cubicBezTo>
                  <a:pt x="12960" y="4447"/>
                  <a:pt x="12960" y="4447"/>
                  <a:pt x="12960" y="4447"/>
                </a:cubicBezTo>
                <a:cubicBezTo>
                  <a:pt x="12960" y="2859"/>
                  <a:pt x="15120" y="2541"/>
                  <a:pt x="18720" y="2541"/>
                </a:cubicBezTo>
                <a:cubicBezTo>
                  <a:pt x="19440" y="2541"/>
                  <a:pt x="20880" y="2541"/>
                  <a:pt x="21600" y="2541"/>
                </a:cubicBezTo>
                <a:cubicBezTo>
                  <a:pt x="21600" y="318"/>
                  <a:pt x="21600" y="318"/>
                  <a:pt x="21600" y="318"/>
                </a:cubicBezTo>
                <a:cubicBezTo>
                  <a:pt x="20160" y="0"/>
                  <a:pt x="18720" y="0"/>
                  <a:pt x="17280" y="0"/>
                </a:cubicBezTo>
                <a:cubicBezTo>
                  <a:pt x="10800" y="0"/>
                  <a:pt x="6480" y="1271"/>
                  <a:pt x="6480" y="4129"/>
                </a:cubicBezTo>
                <a:cubicBezTo>
                  <a:pt x="6480" y="6988"/>
                  <a:pt x="6480" y="6988"/>
                  <a:pt x="6480" y="6988"/>
                </a:cubicBezTo>
                <a:cubicBezTo>
                  <a:pt x="0" y="6988"/>
                  <a:pt x="0" y="6988"/>
                  <a:pt x="0" y="6988"/>
                </a:cubicBezTo>
                <a:cubicBezTo>
                  <a:pt x="0" y="8894"/>
                  <a:pt x="0" y="8894"/>
                  <a:pt x="0" y="8894"/>
                </a:cubicBezTo>
                <a:cubicBezTo>
                  <a:pt x="6480" y="8894"/>
                  <a:pt x="6480" y="8894"/>
                  <a:pt x="6480" y="8894"/>
                </a:cubicBezTo>
                <a:cubicBezTo>
                  <a:pt x="6480" y="21600"/>
                  <a:pt x="6480" y="21600"/>
                  <a:pt x="6480" y="21600"/>
                </a:cubicBezTo>
                <a:lnTo>
                  <a:pt x="1296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Freeform 11"/>
          <p:cNvSpPr/>
          <p:nvPr/>
        </p:nvSpPr>
        <p:spPr>
          <a:xfrm>
            <a:off x="8272673" y="3403515"/>
            <a:ext cx="400437" cy="917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603"/>
                </a:moveTo>
                <a:cubicBezTo>
                  <a:pt x="0" y="6728"/>
                  <a:pt x="0" y="6728"/>
                  <a:pt x="0" y="6728"/>
                </a:cubicBezTo>
                <a:cubicBezTo>
                  <a:pt x="6400" y="6728"/>
                  <a:pt x="6400" y="6728"/>
                  <a:pt x="6400" y="6728"/>
                </a:cubicBezTo>
                <a:cubicBezTo>
                  <a:pt x="6400" y="17351"/>
                  <a:pt x="6400" y="17351"/>
                  <a:pt x="6400" y="17351"/>
                </a:cubicBezTo>
                <a:cubicBezTo>
                  <a:pt x="6400" y="19475"/>
                  <a:pt x="6400" y="21600"/>
                  <a:pt x="16800" y="21600"/>
                </a:cubicBezTo>
                <a:cubicBezTo>
                  <a:pt x="18400" y="21600"/>
                  <a:pt x="20000" y="21246"/>
                  <a:pt x="21600" y="21246"/>
                </a:cubicBezTo>
                <a:cubicBezTo>
                  <a:pt x="21600" y="18767"/>
                  <a:pt x="21600" y="18767"/>
                  <a:pt x="21600" y="18767"/>
                </a:cubicBezTo>
                <a:cubicBezTo>
                  <a:pt x="20800" y="19121"/>
                  <a:pt x="19200" y="19121"/>
                  <a:pt x="17600" y="19121"/>
                </a:cubicBezTo>
                <a:cubicBezTo>
                  <a:pt x="15200" y="19121"/>
                  <a:pt x="13600" y="18413"/>
                  <a:pt x="13600" y="17351"/>
                </a:cubicBezTo>
                <a:cubicBezTo>
                  <a:pt x="13600" y="6728"/>
                  <a:pt x="13600" y="6728"/>
                  <a:pt x="13600" y="6728"/>
                </a:cubicBezTo>
                <a:cubicBezTo>
                  <a:pt x="21600" y="6728"/>
                  <a:pt x="21600" y="6728"/>
                  <a:pt x="21600" y="6728"/>
                </a:cubicBezTo>
                <a:cubicBezTo>
                  <a:pt x="21600" y="4603"/>
                  <a:pt x="21600" y="4603"/>
                  <a:pt x="21600" y="4603"/>
                </a:cubicBezTo>
                <a:cubicBezTo>
                  <a:pt x="13600" y="4603"/>
                  <a:pt x="13600" y="4603"/>
                  <a:pt x="13600" y="4603"/>
                </a:cubicBezTo>
                <a:cubicBezTo>
                  <a:pt x="13600" y="0"/>
                  <a:pt x="13600" y="0"/>
                  <a:pt x="13600" y="0"/>
                </a:cubicBezTo>
                <a:cubicBezTo>
                  <a:pt x="6400" y="1062"/>
                  <a:pt x="6400" y="1062"/>
                  <a:pt x="6400" y="1062"/>
                </a:cubicBezTo>
                <a:cubicBezTo>
                  <a:pt x="6400" y="4603"/>
                  <a:pt x="6400" y="4603"/>
                  <a:pt x="6400" y="4603"/>
                </a:cubicBezTo>
                <a:lnTo>
                  <a:pt x="0" y="4603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" name="Freeform 12"/>
          <p:cNvSpPr/>
          <p:nvPr/>
        </p:nvSpPr>
        <p:spPr>
          <a:xfrm>
            <a:off x="5776098" y="3282713"/>
            <a:ext cx="803111" cy="1008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9200" y="21600"/>
                  <a:pt x="9200" y="21600"/>
                  <a:pt x="9200" y="21600"/>
                </a:cubicBezTo>
                <a:cubicBezTo>
                  <a:pt x="20400" y="21600"/>
                  <a:pt x="21600" y="13863"/>
                  <a:pt x="21600" y="10961"/>
                </a:cubicBezTo>
                <a:cubicBezTo>
                  <a:pt x="21600" y="8060"/>
                  <a:pt x="20400" y="0"/>
                  <a:pt x="9200" y="0"/>
                </a:cubicBezTo>
                <a:cubicBezTo>
                  <a:pt x="0" y="0"/>
                  <a:pt x="0" y="0"/>
                  <a:pt x="0" y="0"/>
                </a:cubicBezTo>
                <a:lnTo>
                  <a:pt x="0" y="21600"/>
                </a:lnTo>
                <a:close/>
                <a:moveTo>
                  <a:pt x="3600" y="2579"/>
                </a:moveTo>
                <a:cubicBezTo>
                  <a:pt x="9200" y="2579"/>
                  <a:pt x="9200" y="2579"/>
                  <a:pt x="9200" y="2579"/>
                </a:cubicBezTo>
                <a:cubicBezTo>
                  <a:pt x="15200" y="2579"/>
                  <a:pt x="18000" y="6448"/>
                  <a:pt x="18000" y="10961"/>
                </a:cubicBezTo>
                <a:cubicBezTo>
                  <a:pt x="18000" y="15475"/>
                  <a:pt x="15200" y="19021"/>
                  <a:pt x="9200" y="19021"/>
                </a:cubicBezTo>
                <a:cubicBezTo>
                  <a:pt x="3600" y="19021"/>
                  <a:pt x="3600" y="19021"/>
                  <a:pt x="3600" y="19021"/>
                </a:cubicBezTo>
                <a:lnTo>
                  <a:pt x="3600" y="2579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18F5F57-6BF1-2840-FBB1-126E548C5E6C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5" name="Rechthoek 36">
              <a:extLst>
                <a:ext uri="{FF2B5EF4-FFF2-40B4-BE49-F238E27FC236}">
                  <a16:creationId xmlns:a16="http://schemas.microsoft.com/office/drawing/2014/main" id="{8D101D6D-94C8-DFA7-1530-E694B74748ED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6" name="Groep 8">
              <a:extLst>
                <a:ext uri="{FF2B5EF4-FFF2-40B4-BE49-F238E27FC236}">
                  <a16:creationId xmlns:a16="http://schemas.microsoft.com/office/drawing/2014/main" id="{27A30FB7-C07D-2DEC-132D-53997A38C2F6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8" name="Rechthoek 6">
                <a:extLst>
                  <a:ext uri="{FF2B5EF4-FFF2-40B4-BE49-F238E27FC236}">
                    <a16:creationId xmlns:a16="http://schemas.microsoft.com/office/drawing/2014/main" id="{9C855196-2091-1B8E-682A-CAF48981BA66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29">
                <a:extLst>
                  <a:ext uri="{FF2B5EF4-FFF2-40B4-BE49-F238E27FC236}">
                    <a16:creationId xmlns:a16="http://schemas.microsoft.com/office/drawing/2014/main" id="{F4FF8B82-F24A-82D1-0ABA-3D403A78FF3A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0">
                <a:extLst>
                  <a:ext uri="{FF2B5EF4-FFF2-40B4-BE49-F238E27FC236}">
                    <a16:creationId xmlns:a16="http://schemas.microsoft.com/office/drawing/2014/main" id="{1952DE1F-5A2D-8220-6AA2-9279324DA94D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1">
                <a:extLst>
                  <a:ext uri="{FF2B5EF4-FFF2-40B4-BE49-F238E27FC236}">
                    <a16:creationId xmlns:a16="http://schemas.microsoft.com/office/drawing/2014/main" id="{75D0E1C0-63F4-57AE-48B3-12880BE0B117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2">
                <a:extLst>
                  <a:ext uri="{FF2B5EF4-FFF2-40B4-BE49-F238E27FC236}">
                    <a16:creationId xmlns:a16="http://schemas.microsoft.com/office/drawing/2014/main" id="{B73897AC-013C-8CC8-7145-769C938D33A7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3">
                <a:extLst>
                  <a:ext uri="{FF2B5EF4-FFF2-40B4-BE49-F238E27FC236}">
                    <a16:creationId xmlns:a16="http://schemas.microsoft.com/office/drawing/2014/main" id="{1C4463A9-8037-C864-25B9-1B942D30BD2E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4">
                <a:extLst>
                  <a:ext uri="{FF2B5EF4-FFF2-40B4-BE49-F238E27FC236}">
                    <a16:creationId xmlns:a16="http://schemas.microsoft.com/office/drawing/2014/main" id="{D48932BB-0D81-3BBE-9F05-6FD16CD9ABA7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7">
                <a:extLst>
                  <a:ext uri="{FF2B5EF4-FFF2-40B4-BE49-F238E27FC236}">
                    <a16:creationId xmlns:a16="http://schemas.microsoft.com/office/drawing/2014/main" id="{61D21EF8-5C2B-D670-E859-7DE55456212A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Rechthoek 38">
                <a:extLst>
                  <a:ext uri="{FF2B5EF4-FFF2-40B4-BE49-F238E27FC236}">
                    <a16:creationId xmlns:a16="http://schemas.microsoft.com/office/drawing/2014/main" id="{37016A27-8D4D-17CD-3B04-99117F459ECC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7" name="Rechthoek 39">
                <a:extLst>
                  <a:ext uri="{FF2B5EF4-FFF2-40B4-BE49-F238E27FC236}">
                    <a16:creationId xmlns:a16="http://schemas.microsoft.com/office/drawing/2014/main" id="{D1B24F78-745C-1CB9-8CD1-875B44B121AC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7" name="Rechthoek 39">
              <a:extLst>
                <a:ext uri="{FF2B5EF4-FFF2-40B4-BE49-F238E27FC236}">
                  <a16:creationId xmlns:a16="http://schemas.microsoft.com/office/drawing/2014/main" id="{E55B003B-D8F6-ABB5-A901-DF301420F5A8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60" r:id="rId4"/>
    <p:sldLayoutId id="2147483674" r:id="rId5"/>
  </p:sldLayoutIdLst>
  <p:transition spd="med"/>
  <p:hf hdr="0" ftr="0" dt="0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9pPr>
    </p:titleStyle>
    <p:bodyStyle>
      <a:lvl1pPr marL="263525" marR="0" indent="-263525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538162" marR="0" indent="-274638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63525" marR="0" indent="-263525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"/>
        <a:buAutoNum type="arabicPeriod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538162" marR="0" indent="-276225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"/>
        <a:buAutoNum type="alphaLcPeriod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538162" marR="0" indent="-276225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deltares.nl/software-en-data/producten/sobek-suite" TargetMode="Externa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ArtesiaWater/nlmod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ArtesiaWater/nlmod" TargetMode="Externa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" name="Tijdelijke aanduiding voor tekst 18"/>
          <p:cNvSpPr>
            <a:spLocks noGrp="1"/>
          </p:cNvSpPr>
          <p:nvPr>
            <p:ph type="body" idx="22"/>
          </p:nvPr>
        </p:nvSpPr>
        <p:spPr>
          <a:xfrm>
            <a:off x="694800" y="406809"/>
            <a:ext cx="3729203" cy="2925403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anchor="ctr">
            <a:normAutofit/>
          </a:bodyPr>
          <a:lstStyle/>
          <a:p>
            <a:r>
              <a:rPr lang="en-US" sz="4400" err="1"/>
              <a:t>Callantsoog</a:t>
            </a:r>
            <a:r>
              <a:rPr lang="en-US" sz="4400"/>
              <a:t> Water System Redesign</a:t>
            </a:r>
          </a:p>
        </p:txBody>
      </p:sp>
      <p:sp>
        <p:nvSpPr>
          <p:cNvPr id="3154" name="Tijdelijke aanduiding voor tekst 42"/>
          <p:cNvSpPr>
            <a:spLocks noGrp="1"/>
          </p:cNvSpPr>
          <p:nvPr>
            <p:ph type="body" idx="23"/>
          </p:nvPr>
        </p:nvSpPr>
        <p:spPr>
          <a:xfrm>
            <a:off x="698500" y="5712988"/>
            <a:ext cx="1454400" cy="7201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>
            <a:normAutofit fontScale="25000" lnSpcReduction="20000"/>
          </a:bodyPr>
          <a:lstStyle/>
          <a:p>
            <a:r>
              <a:rPr lang="en-US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05F1A-A118-3E86-DE96-5D149ACCF60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94800" y="3586749"/>
            <a:ext cx="3729203" cy="1980441"/>
          </a:xfrm>
        </p:spPr>
        <p:txBody>
          <a:bodyPr anchor="t">
            <a:normAutofit fontScale="92500" lnSpcReduction="10000"/>
          </a:bodyPr>
          <a:lstStyle/>
          <a:p>
            <a:pPr algn="l" rtl="0" fontAlgn="base"/>
            <a:r>
              <a:rPr lang="en-US" sz="1800" b="1" i="0" u="none" strike="noStrike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Group 5:</a:t>
            </a:r>
          </a:p>
          <a:p>
            <a:pPr algn="l" rtl="0" fontAlgn="base"/>
            <a:r>
              <a:rPr lang="en-US" b="0" i="0" u="none" strike="noStrike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Anne </a:t>
            </a:r>
            <a:r>
              <a:rPr lang="en-US" b="0" i="0" u="none" strike="noStrike" err="1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Versleijen</a:t>
            </a:r>
            <a:r>
              <a:rPr lang="en-US" b="0" i="0" u="none" strike="noStrike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 </a:t>
            </a:r>
            <a:endParaRPr lang="en-US" sz="1400" b="0" i="0">
              <a:solidFill>
                <a:srgbClr val="000000"/>
              </a:solidFill>
              <a:effectLst/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l" rtl="0" fontAlgn="base"/>
            <a:r>
              <a:rPr lang="en-US" b="0" i="0" u="none" strike="noStrike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Christine Martin </a:t>
            </a:r>
            <a:endParaRPr lang="en-US" sz="1400" b="0" i="0">
              <a:solidFill>
                <a:srgbClr val="000000"/>
              </a:solidFill>
              <a:effectLst/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l" rtl="0" fontAlgn="base"/>
            <a:r>
              <a:rPr lang="en-US" b="0" i="0" u="none" strike="noStrike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David </a:t>
            </a:r>
            <a:r>
              <a:rPr lang="en-US" b="0" i="0" u="none" strike="noStrike" err="1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Haasnoot</a:t>
            </a:r>
            <a:r>
              <a:rPr lang="en-US" b="0" i="0" u="none" strike="noStrike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 </a:t>
            </a:r>
            <a:endParaRPr lang="en-US" sz="1400" b="0" i="0">
              <a:solidFill>
                <a:srgbClr val="000000"/>
              </a:solidFill>
              <a:effectLst/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l" rtl="0" fontAlgn="base"/>
            <a:r>
              <a:rPr lang="en-US" b="0" i="0" u="none" strike="noStrike" err="1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Dwiva</a:t>
            </a:r>
            <a:r>
              <a:rPr lang="en-US" b="0" i="0" u="none" strike="noStrike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 </a:t>
            </a:r>
            <a:r>
              <a:rPr lang="en-US" b="0" i="0" u="none" strike="noStrike" err="1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Anbiya</a:t>
            </a:r>
            <a:r>
              <a:rPr lang="en-US" b="0" i="0" u="none" strike="noStrike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 </a:t>
            </a:r>
            <a:r>
              <a:rPr lang="en-US" b="0" i="0" u="none" strike="noStrike" err="1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Taruna</a:t>
            </a:r>
            <a:endParaRPr lang="en-US" sz="1400" b="0" i="0">
              <a:solidFill>
                <a:srgbClr val="000000"/>
              </a:solidFill>
              <a:effectLst/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l" rtl="0" fontAlgn="base"/>
            <a:r>
              <a:rPr lang="en-US" b="0" i="0" u="none" strike="noStrike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Thomas </a:t>
            </a:r>
            <a:r>
              <a:rPr lang="en-US" b="0" i="0" u="none" strike="noStrike" err="1">
                <a:solidFill>
                  <a:srgbClr val="FFFFFF"/>
                </a:solidFill>
                <a:effectLst/>
                <a:latin typeface="Roboto Slab" pitchFamily="2" charset="0"/>
                <a:ea typeface="Roboto Slab" pitchFamily="2" charset="0"/>
                <a:cs typeface="Roboto Slab" pitchFamily="2" charset="0"/>
              </a:rPr>
              <a:t>Poort</a:t>
            </a:r>
            <a:endParaRPr lang="en-US" sz="1400" b="0"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pic>
        <p:nvPicPr>
          <p:cNvPr id="6" name="Picture 5" descr="A field of red flowers&#10;&#10;Description automatically generated with low confidence">
            <a:extLst>
              <a:ext uri="{FF2B5EF4-FFF2-40B4-BE49-F238E27FC236}">
                <a16:creationId xmlns:a16="http://schemas.microsoft.com/office/drawing/2014/main" id="{7EBB00C0-A9A6-924A-A55B-C244B7EDE02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" r="20896"/>
          <a:stretch/>
        </p:blipFill>
        <p:spPr>
          <a:xfrm>
            <a:off x="4922520" y="0"/>
            <a:ext cx="726948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A</a:t>
            </a:r>
            <a:r>
              <a:rPr lang="en-US" sz="2800" b="1"/>
              <a:t>dditional water storage</a:t>
            </a:r>
            <a:endParaRPr lang="en-US" sz="36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5B15BA-74A5-4CF6-195E-45AB9CBC48BC}"/>
              </a:ext>
            </a:extLst>
          </p:cNvPr>
          <p:cNvSpPr txBox="1"/>
          <p:nvPr/>
        </p:nvSpPr>
        <p:spPr>
          <a:xfrm>
            <a:off x="2355444" y="58898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>
                <a:solidFill>
                  <a:srgbClr val="0076C2"/>
                </a:solidFill>
                <a:ea typeface="Roboto Slab" pitchFamily="2" charset="0"/>
              </a:rPr>
              <a:t>Current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7749176" y="58898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>
                <a:solidFill>
                  <a:srgbClr val="0076C2"/>
                </a:solidFill>
                <a:ea typeface="Roboto Slab" pitchFamily="2" charset="0"/>
              </a:rPr>
              <a:t>Proposed</a:t>
            </a:r>
            <a:endParaRPr lang="en-US"/>
          </a:p>
        </p:txBody>
      </p:sp>
      <p:pic>
        <p:nvPicPr>
          <p:cNvPr id="3" name="Picture 2" descr="A picture containing map, text, atlas&#10;&#10;Description automatically generated">
            <a:extLst>
              <a:ext uri="{FF2B5EF4-FFF2-40B4-BE49-F238E27FC236}">
                <a16:creationId xmlns:a16="http://schemas.microsoft.com/office/drawing/2014/main" id="{E6FCCFCF-47A8-2838-3F5A-239300CA6D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551" y="1271099"/>
            <a:ext cx="4130273" cy="46188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Picture 7" descr="A picture containing map, text&#10;&#10;Description automatically generated">
            <a:extLst>
              <a:ext uri="{FF2B5EF4-FFF2-40B4-BE49-F238E27FC236}">
                <a16:creationId xmlns:a16="http://schemas.microsoft.com/office/drawing/2014/main" id="{8B7C3A43-C865-0A29-3351-1FE1898E9B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819" y="1271099"/>
            <a:ext cx="4130273" cy="46188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525559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Modeling</a:t>
            </a:r>
            <a:endParaRPr lang="en-US" sz="36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A67393-0674-F9D5-A8D5-44C8E60EB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297" y="1671623"/>
            <a:ext cx="3727461" cy="376656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C3251D3-F25C-8CBE-E570-315B714D5A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1417" y="815757"/>
            <a:ext cx="3472579" cy="317343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D2F5D57-C857-5572-FF0E-2CD0E53F85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5509" y="4230468"/>
            <a:ext cx="3784397" cy="180914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2543B3-5EE8-E697-D403-61E26CE6B61A}"/>
              </a:ext>
            </a:extLst>
          </p:cNvPr>
          <p:cNvSpPr txBox="1"/>
          <p:nvPr/>
        </p:nvSpPr>
        <p:spPr>
          <a:xfrm>
            <a:off x="7751578" y="6123711"/>
            <a:ext cx="455225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4 Round Culverts - ⌀1100 mm</a:t>
            </a:r>
            <a:endParaRPr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B932F1C1-A9E0-573E-4867-CB6BD8692D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322" y="1671623"/>
            <a:ext cx="3552187" cy="3766561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A6838076-633C-9685-9D1C-2B7A145F237E}"/>
              </a:ext>
            </a:extLst>
          </p:cNvPr>
          <p:cNvCxnSpPr>
            <a:cxnSpLocks/>
          </p:cNvCxnSpPr>
          <p:nvPr/>
        </p:nvCxnSpPr>
        <p:spPr>
          <a:xfrm rot="3420000" flipH="1" flipV="1">
            <a:off x="8998790" y="2025271"/>
            <a:ext cx="1554334" cy="1376427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661899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Results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5B15BA-74A5-4CF6-195E-45AB9CBC48BC}"/>
              </a:ext>
            </a:extLst>
          </p:cNvPr>
          <p:cNvSpPr txBox="1"/>
          <p:nvPr/>
        </p:nvSpPr>
        <p:spPr>
          <a:xfrm>
            <a:off x="2355444" y="58898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Current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7749176" y="58898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Proposed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1AAB7B97-3E0B-48C7-18AC-D74123D329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9"/>
          <a:stretch/>
        </p:blipFill>
        <p:spPr>
          <a:xfrm>
            <a:off x="1494285" y="1376385"/>
            <a:ext cx="4081528" cy="4564776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8" name="Picture 7" descr="A picture containing map, text&#10;&#10;Description automatically generated">
            <a:extLst>
              <a:ext uri="{FF2B5EF4-FFF2-40B4-BE49-F238E27FC236}">
                <a16:creationId xmlns:a16="http://schemas.microsoft.com/office/drawing/2014/main" id="{BADEA56B-D73A-DA92-1DAE-AF597DD6A2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695" y="1325099"/>
            <a:ext cx="4081985" cy="45648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A459CC-4BD6-4D96-D777-2D8500018185}"/>
              </a:ext>
            </a:extLst>
          </p:cNvPr>
          <p:cNvSpPr txBox="1"/>
          <p:nvPr/>
        </p:nvSpPr>
        <p:spPr>
          <a:xfrm>
            <a:off x="6756695" y="6323765"/>
            <a:ext cx="4081985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37 % flood extent decrease</a:t>
            </a:r>
            <a:endParaRPr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CC12CA-7554-0136-4F42-208C0062CF16}"/>
              </a:ext>
            </a:extLst>
          </p:cNvPr>
          <p:cNvSpPr txBox="1"/>
          <p:nvPr/>
        </p:nvSpPr>
        <p:spPr>
          <a:xfrm>
            <a:off x="1338834" y="6283239"/>
            <a:ext cx="4133403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16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 T50 </a:t>
            </a:r>
            <a:endParaRPr lang="en-US" sz="16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3801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8D776-317D-5953-C7FA-6760241B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460" y="717115"/>
            <a:ext cx="10775071" cy="584381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Overview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E3F2CC-973B-DB78-85D7-AD96B67106C9}"/>
              </a:ext>
            </a:extLst>
          </p:cNvPr>
          <p:cNvSpPr txBox="1"/>
          <p:nvPr/>
        </p:nvSpPr>
        <p:spPr>
          <a:xfrm>
            <a:off x="698500" y="1645920"/>
            <a:ext cx="10775071" cy="3416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Problem</a:t>
            </a:r>
            <a:r>
              <a:rPr kumimoji="0" lang="en-US" sz="18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:</a:t>
            </a:r>
            <a:r>
              <a:rPr lang="en-US" dirty="0">
                <a:latin typeface="Roboto Slab"/>
                <a:ea typeface="Roboto Slab"/>
                <a:cs typeface="Roboto Slab"/>
              </a:rPr>
              <a:t> </a:t>
            </a:r>
            <a:r>
              <a:rPr kumimoji="0" lang="en-US" sz="18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extreme rain </a:t>
            </a:r>
            <a:r>
              <a:rPr lang="en-US" dirty="0">
                <a:latin typeface="Roboto Slab"/>
                <a:ea typeface="Roboto Slab"/>
                <a:cs typeface="Roboto Slab"/>
              </a:rPr>
              <a:t>events leads to  </a:t>
            </a:r>
            <a:r>
              <a:rPr kumimoji="0" lang="en-US" sz="18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flooding </a:t>
            </a:r>
            <a:r>
              <a:rPr lang="en-US" dirty="0">
                <a:latin typeface="Roboto Slab"/>
                <a:ea typeface="Roboto Slab"/>
                <a:cs typeface="Roboto Slab"/>
              </a:rPr>
              <a:t>and subsequent</a:t>
            </a:r>
            <a:r>
              <a:rPr kumimoji="0" lang="en-US" sz="18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 damages of stakeholders’ property</a:t>
            </a:r>
            <a:r>
              <a:rPr lang="en-US" dirty="0">
                <a:latin typeface="Roboto Slab"/>
                <a:ea typeface="Roboto Slab"/>
                <a:cs typeface="Roboto Slab"/>
              </a:rPr>
              <a:t>.</a:t>
            </a:r>
            <a:endParaRPr kumimoji="0" lang="en-US" sz="18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Roboto Slab"/>
              <a:ea typeface="Roboto Slab"/>
              <a:cs typeface="Roboto Slab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Proposed strategies:</a:t>
            </a:r>
            <a:endParaRPr lang="en-US" sz="18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Roboto Slab"/>
              <a:ea typeface="Roboto Slab"/>
              <a:cs typeface="Roboto Slab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  <a:p>
            <a:pPr marL="342900" indent="-342900">
              <a:buAutoNum type="arabicPeriod"/>
            </a:pPr>
            <a:r>
              <a:rPr lang="en-US" b="1" dirty="0">
                <a:latin typeface="Roboto Slab"/>
                <a:ea typeface="Roboto Slab"/>
                <a:cs typeface="Roboto Slab"/>
              </a:rPr>
              <a:t>Reduction in the amount of water level decrees</a:t>
            </a:r>
          </a:p>
          <a:p>
            <a:pPr marL="918845" indent="-229870">
              <a:buFont typeface="Arial" panose="020B0604020202020204" pitchFamily="34" charset="0"/>
              <a:buChar char="•"/>
            </a:pPr>
            <a:r>
              <a:rPr lang="en-US" dirty="0">
                <a:latin typeface="Roboto Slab"/>
                <a:ea typeface="Roboto Slab"/>
                <a:cs typeface="Roboto Slab"/>
              </a:rPr>
              <a:t>31 decree levels </a:t>
            </a:r>
            <a:r>
              <a:rPr lang="en-US" dirty="0">
                <a:latin typeface="Roboto Slab"/>
                <a:ea typeface="Roboto Slab"/>
                <a:cs typeface="Roboto Slab"/>
                <a:sym typeface="Wingdings" pitchFamily="2" charset="2"/>
              </a:rPr>
              <a:t> 10 decree levels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pPr marL="918845" marR="0" indent="-22987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dirty="0">
                <a:latin typeface="Roboto Slab"/>
                <a:ea typeface="Roboto Slab"/>
                <a:cs typeface="Roboto Slab"/>
                <a:sym typeface="Wingdings" pitchFamily="2" charset="2"/>
              </a:rPr>
              <a:t>Impact: simplified and controllable</a:t>
            </a:r>
            <a:endParaRPr lang="en-US" b="1" dirty="0">
              <a:latin typeface="Roboto Slab"/>
              <a:ea typeface="Roboto Slab"/>
              <a:cs typeface="Roboto Slab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lang="en-US" b="1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lang="en-US" b="1" dirty="0">
                <a:latin typeface="Roboto Slab"/>
                <a:ea typeface="Roboto Slab"/>
                <a:cs typeface="Roboto Slab"/>
              </a:rPr>
              <a:t>Additional water storage</a:t>
            </a:r>
          </a:p>
          <a:p>
            <a:pPr marL="920750" lvl="8" indent="-231775">
              <a:buFont typeface="Arial" panose="020B0604020202020204" pitchFamily="34" charset="0"/>
              <a:buChar char="•"/>
            </a:pPr>
            <a:r>
              <a:rPr lang="en-US" dirty="0">
                <a:latin typeface="Roboto Slab"/>
                <a:ea typeface="Roboto Slab"/>
                <a:cs typeface="Roboto Slab"/>
              </a:rPr>
              <a:t>Addition of flood plain north of the polder</a:t>
            </a:r>
          </a:p>
          <a:p>
            <a:pPr marL="920750" lvl="8" indent="-231775">
              <a:buFont typeface="Arial" panose="020B0604020202020204" pitchFamily="34" charset="0"/>
              <a:buChar char="•"/>
            </a:pPr>
            <a:r>
              <a:rPr lang="en-US" dirty="0">
                <a:latin typeface="Roboto Slab"/>
                <a:ea typeface="Roboto Slab"/>
                <a:cs typeface="Roboto Slab"/>
              </a:rPr>
              <a:t>Impact: robust for the coming century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D95C56DF-266B-409F-CF44-DE80612DDE10}"/>
              </a:ext>
            </a:extLst>
          </p:cNvPr>
          <p:cNvSpPr/>
          <p:nvPr/>
        </p:nvSpPr>
        <p:spPr>
          <a:xfrm>
            <a:off x="6301316" y="3155976"/>
            <a:ext cx="2088325" cy="1657814"/>
          </a:xfrm>
          <a:prstGeom prst="rightBrace">
            <a:avLst/>
          </a:prstGeom>
          <a:noFill/>
          <a:ln w="571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EA3A5B7-8604-EAE0-EFD6-FBAB6E370EF5}"/>
              </a:ext>
            </a:extLst>
          </p:cNvPr>
          <p:cNvSpPr txBox="1">
            <a:spLocks/>
          </p:cNvSpPr>
          <p:nvPr/>
        </p:nvSpPr>
        <p:spPr>
          <a:xfrm>
            <a:off x="8485138" y="3740954"/>
            <a:ext cx="2904169" cy="584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9pPr>
          </a:lstStyle>
          <a:p>
            <a:r>
              <a:rPr lang="en-US" sz="3600" b="1"/>
              <a:t>Combining</a:t>
            </a:r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48126E6-FFF7-7B0A-00CC-5DAEE1F33F32}"/>
              </a:ext>
            </a:extLst>
          </p:cNvPr>
          <p:cNvCxnSpPr/>
          <p:nvPr/>
        </p:nvCxnSpPr>
        <p:spPr>
          <a:xfrm>
            <a:off x="2516716" y="3860800"/>
            <a:ext cx="1157817" cy="4234"/>
          </a:xfrm>
          <a:prstGeom prst="straightConnector1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17F6B15-3886-5F53-7B1D-EAF4600CF5F7}"/>
              </a:ext>
            </a:extLst>
          </p:cNvPr>
          <p:cNvCxnSpPr>
            <a:cxnSpLocks/>
          </p:cNvCxnSpPr>
          <p:nvPr/>
        </p:nvCxnSpPr>
        <p:spPr>
          <a:xfrm>
            <a:off x="2379132" y="5003800"/>
            <a:ext cx="1157817" cy="4234"/>
          </a:xfrm>
          <a:prstGeom prst="straightConnector1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8640575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Combined</a:t>
            </a:r>
            <a:r>
              <a:rPr lang="en-US" sz="3600"/>
              <a:t> </a:t>
            </a:r>
            <a:r>
              <a:rPr lang="en-US" sz="3600" b="1"/>
              <a:t>Results</a:t>
            </a:r>
            <a:endParaRPr lang="en-US" sz="2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5B15BA-74A5-4CF6-195E-45AB9CBC48BC}"/>
              </a:ext>
            </a:extLst>
          </p:cNvPr>
          <p:cNvSpPr txBox="1"/>
          <p:nvPr/>
        </p:nvSpPr>
        <p:spPr>
          <a:xfrm>
            <a:off x="2355444" y="58898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Current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7749176" y="58898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Proposed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AC6BC96D-4149-3BA3-84C8-1022C44588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" r="658" b="96"/>
          <a:stretch/>
        </p:blipFill>
        <p:spPr>
          <a:xfrm>
            <a:off x="1465024" y="1395589"/>
            <a:ext cx="4063587" cy="4555811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A86674E6-480D-6BA3-97C4-13E7BA3EBA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" r="1423" b="232"/>
          <a:stretch/>
        </p:blipFill>
        <p:spPr>
          <a:xfrm>
            <a:off x="6759096" y="1395589"/>
            <a:ext cx="4064810" cy="4545057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162EFE13-FC20-9F22-2B60-5E698DA3D1E1}"/>
              </a:ext>
            </a:extLst>
          </p:cNvPr>
          <p:cNvSpPr txBox="1"/>
          <p:nvPr/>
        </p:nvSpPr>
        <p:spPr>
          <a:xfrm>
            <a:off x="6760589" y="6205380"/>
            <a:ext cx="4133403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16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26% Flood extent decrease</a:t>
            </a:r>
            <a:endParaRPr lang="en-US" sz="16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D0607E-27FB-9671-ADDB-6C8E2245CC14}"/>
              </a:ext>
            </a:extLst>
          </p:cNvPr>
          <p:cNvSpPr txBox="1"/>
          <p:nvPr/>
        </p:nvSpPr>
        <p:spPr>
          <a:xfrm>
            <a:off x="1338834" y="6283239"/>
            <a:ext cx="4133403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16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 T50 </a:t>
            </a:r>
            <a:endParaRPr lang="en-US" sz="16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6050FF5-C943-67E9-E5D6-1D2BD78746BD}"/>
              </a:ext>
            </a:extLst>
          </p:cNvPr>
          <p:cNvSpPr/>
          <p:nvPr/>
        </p:nvSpPr>
        <p:spPr>
          <a:xfrm>
            <a:off x="8041217" y="3765550"/>
            <a:ext cx="914400" cy="914400"/>
          </a:xfrm>
          <a:prstGeom prst="ellipse">
            <a:avLst/>
          </a:prstGeom>
          <a:noFill/>
          <a:ln w="571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45719" tIns="45719" rIns="45719" bIns="45719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22860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2743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32004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36576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77276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Stakeholders</a:t>
            </a:r>
            <a:endParaRPr lang="en-US" sz="36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9B36F-1FC8-D87F-FFB5-B0D0E6AC25C0}"/>
              </a:ext>
            </a:extLst>
          </p:cNvPr>
          <p:cNvSpPr txBox="1"/>
          <p:nvPr/>
        </p:nvSpPr>
        <p:spPr>
          <a:xfrm>
            <a:off x="707793" y="2203481"/>
            <a:ext cx="10775071" cy="46166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Farmers</a:t>
            </a:r>
          </a:p>
          <a:p>
            <a:endParaRPr lang="en-US" b="1">
              <a:latin typeface="Roboto Slab"/>
              <a:ea typeface="Roboto Slab"/>
              <a:cs typeface="Roboto Slab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>
                <a:latin typeface="Roboto Slab"/>
                <a:ea typeface="Roboto Slab"/>
                <a:cs typeface="Roboto Slab"/>
              </a:rPr>
              <a:t>Impact</a:t>
            </a:r>
          </a:p>
          <a:p>
            <a:pPr marL="695325" indent="-231775">
              <a:buFont typeface="Arial" panose="020B0604020202020204" pitchFamily="34" charset="0"/>
              <a:buChar char="•"/>
            </a:pPr>
            <a:r>
              <a:rPr lang="en-US">
                <a:latin typeface="Roboto Slab"/>
                <a:ea typeface="Roboto Slab"/>
              </a:rPr>
              <a:t>Decrease in farm area impacted by flooding</a:t>
            </a:r>
          </a:p>
          <a:p>
            <a:pPr marL="1257300" lvl="3" indent="-231775">
              <a:buFont typeface="Arial" panose="020B0604020202020204" pitchFamily="34" charset="0"/>
              <a:buChar char="•"/>
            </a:pPr>
            <a:r>
              <a:rPr lang="en-US">
                <a:latin typeface="Roboto Slab"/>
                <a:ea typeface="Roboto Slab"/>
              </a:rPr>
              <a:t>Reduction in valuable crop damages</a:t>
            </a:r>
            <a:endParaRPr lang="en-US">
              <a:latin typeface="Roboto Slab"/>
              <a:ea typeface="Roboto Slab"/>
              <a:cs typeface="Roboto Slab"/>
            </a:endParaRPr>
          </a:p>
          <a:p>
            <a:pPr marL="695325" indent="-231775">
              <a:buFont typeface="Arial" panose="020B0604020202020204" pitchFamily="34" charset="0"/>
              <a:buChar char="•"/>
            </a:pPr>
            <a:r>
              <a:rPr lang="en-US">
                <a:latin typeface="Roboto Slab"/>
                <a:ea typeface="Roboto Slab"/>
                <a:cs typeface="Roboto Slab"/>
              </a:rPr>
              <a:t>75.83 hectares in NW region lower water levels</a:t>
            </a:r>
          </a:p>
          <a:p>
            <a:pPr marL="463550"/>
            <a:endParaRPr lang="en-US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r>
              <a:rPr lang="en-US" b="1">
                <a:solidFill>
                  <a:schemeClr val="tx1"/>
                </a:solidFill>
                <a:latin typeface="Roboto Slab"/>
                <a:ea typeface="Roboto Slab"/>
                <a:cs typeface="Roboto Slab"/>
              </a:rPr>
              <a:t>Expected response</a:t>
            </a:r>
            <a:r>
              <a:rPr lang="en-US">
                <a:solidFill>
                  <a:schemeClr val="tx1"/>
                </a:solidFill>
                <a:latin typeface="Roboto Slab"/>
                <a:ea typeface="Roboto Slab"/>
                <a:cs typeface="Roboto Slab"/>
              </a:rPr>
              <a:t> </a:t>
            </a:r>
            <a:endParaRPr lang="en-US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marL="695325" indent="-231775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Roboto Slab"/>
                <a:ea typeface="Roboto Slab"/>
                <a:cs typeface="Roboto Slab"/>
              </a:rPr>
              <a:t>Continue regulating own water levels</a:t>
            </a:r>
          </a:p>
          <a:p>
            <a:pPr marL="695325" indent="-231775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  <a:latin typeface="Roboto Slab"/>
              <a:ea typeface="Roboto Slab"/>
              <a:cs typeface="Roboto Slab"/>
            </a:endParaRPr>
          </a:p>
          <a:p>
            <a:pPr marL="12700"/>
            <a:r>
              <a:rPr lang="en-US" b="1">
                <a:solidFill>
                  <a:schemeClr val="tx1"/>
                </a:solidFill>
                <a:latin typeface="Roboto Slab"/>
                <a:ea typeface="Roboto Slab"/>
                <a:cs typeface="Roboto Slab"/>
              </a:rPr>
              <a:t>Suggestions (long term)</a:t>
            </a:r>
            <a:endParaRPr lang="en-US">
              <a:solidFill>
                <a:schemeClr val="tx1"/>
              </a:solidFill>
              <a:latin typeface="Roboto Slab"/>
              <a:ea typeface="Roboto Slab"/>
              <a:cs typeface="Roboto Slab"/>
            </a:endParaRPr>
          </a:p>
          <a:p>
            <a:pPr marL="695325" indent="-231775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Roboto Slab"/>
                <a:ea typeface="Roboto Slab"/>
                <a:cs typeface="Roboto Slab"/>
              </a:rPr>
              <a:t>Adjust farming practices</a:t>
            </a:r>
          </a:p>
          <a:p>
            <a:pPr marL="695325" indent="-231775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Roboto Slab"/>
                <a:ea typeface="Roboto Slab"/>
                <a:cs typeface="Roboto Slab"/>
              </a:rPr>
              <a:t>Land use change (leasing, selling, relocation)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b="1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5632DE-127D-200F-C9DE-0C455711005C}"/>
              </a:ext>
            </a:extLst>
          </p:cNvPr>
          <p:cNvSpPr txBox="1"/>
          <p:nvPr/>
        </p:nvSpPr>
        <p:spPr>
          <a:xfrm>
            <a:off x="698500" y="1186478"/>
            <a:ext cx="10775071" cy="1292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24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Nature </a:t>
            </a:r>
            <a:endParaRPr lang="en-US"/>
          </a:p>
          <a:p>
            <a:pPr marL="695325" indent="-231775">
              <a:buFont typeface="Arial" panose="020B0604020202020204" pitchFamily="34" charset="0"/>
              <a:buChar char="•"/>
            </a:pPr>
            <a:r>
              <a:rPr lang="en-US">
                <a:latin typeface="Roboto Slab"/>
                <a:ea typeface="Roboto Slab"/>
              </a:rPr>
              <a:t>Mostly untouched</a:t>
            </a:r>
          </a:p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endParaRPr lang="en-US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6339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Next Steps</a:t>
            </a:r>
            <a:endParaRPr lang="en-US" sz="36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06425-54E8-11E9-B2A3-500CF41B464A}"/>
              </a:ext>
            </a:extLst>
          </p:cNvPr>
          <p:cNvSpPr txBox="1"/>
          <p:nvPr/>
        </p:nvSpPr>
        <p:spPr>
          <a:xfrm>
            <a:off x="698500" y="1645920"/>
            <a:ext cx="10775071" cy="2308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>
                <a:latin typeface="Roboto Slab"/>
                <a:ea typeface="Roboto Slab"/>
                <a:cs typeface="Roboto Slab"/>
              </a:rPr>
              <a:t>Testing &amp; optimization</a:t>
            </a:r>
            <a:endParaRPr lang="en-US">
              <a:solidFill>
                <a:schemeClr val="tx1"/>
              </a:solidFill>
              <a:latin typeface="Roboto Slab"/>
              <a:ea typeface="Roboto Slab"/>
              <a:cs typeface="Roboto Slab"/>
            </a:endParaRPr>
          </a:p>
          <a:p>
            <a:pPr marL="695325" indent="-231775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Roboto Slab"/>
                <a:ea typeface="Roboto Slab"/>
                <a:cs typeface="Roboto Slab"/>
              </a:rPr>
              <a:t>Find ideal weir and pump placement</a:t>
            </a:r>
          </a:p>
          <a:p>
            <a:pPr marL="463550"/>
            <a:endParaRPr lang="en-US" b="1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>
                <a:latin typeface="Roboto Slab"/>
                <a:ea typeface="Roboto Slab"/>
                <a:cs typeface="Roboto Slab"/>
              </a:rPr>
              <a:t>Cooperation with farmers</a:t>
            </a:r>
            <a:endParaRPr lang="en-US">
              <a:solidFill>
                <a:schemeClr val="tx1"/>
              </a:solidFill>
              <a:latin typeface="Roboto Slab"/>
              <a:ea typeface="Roboto Slab"/>
              <a:cs typeface="Roboto Slab"/>
            </a:endParaRPr>
          </a:p>
          <a:p>
            <a:pPr marL="695325" indent="-231775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Roboto Slab"/>
                <a:ea typeface="Roboto Slab"/>
                <a:cs typeface="Roboto Slab"/>
              </a:rPr>
              <a:t>Share proposed strategy</a:t>
            </a:r>
          </a:p>
          <a:p>
            <a:pPr marL="695325" indent="-231775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Roboto Slab"/>
                <a:ea typeface="Roboto Slab"/>
                <a:cs typeface="Roboto Slab"/>
              </a:rPr>
              <a:t>Prepare for reactions to system changes </a:t>
            </a:r>
          </a:p>
          <a:p>
            <a:pPr marL="463550"/>
            <a:endParaRPr lang="en-US" b="1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389721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jdelijke aanduiding voor tekst 46">
            <a:extLst>
              <a:ext uri="{FF2B5EF4-FFF2-40B4-BE49-F238E27FC236}">
                <a16:creationId xmlns:a16="http://schemas.microsoft.com/office/drawing/2014/main" id="{43B21ADF-AC91-4738-AAFA-9356794F93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solidFill>
            <a:srgbClr val="00A6D6"/>
          </a:solidFill>
        </p:spPr>
        <p:txBody>
          <a:bodyPr/>
          <a:lstStyle/>
          <a:p>
            <a:r>
              <a:rPr lang="nl-NL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519F502-C245-4036-9F1B-103CAB358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1062321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2800" b="1"/>
              <a:t>Change of water level decrees – summer levels</a:t>
            </a:r>
            <a:endParaRPr lang="en-US"/>
          </a:p>
          <a:p>
            <a:pPr marL="742950" indent="-742950">
              <a:buAutoNum type="arabicPeriod"/>
            </a:pPr>
            <a:endParaRPr lang="en-US" sz="2800"/>
          </a:p>
        </p:txBody>
      </p:sp>
      <p:pic>
        <p:nvPicPr>
          <p:cNvPr id="6" name="Picture 8" descr="Map&#10;&#10;Description automatically generated">
            <a:extLst>
              <a:ext uri="{FF2B5EF4-FFF2-40B4-BE49-F238E27FC236}">
                <a16:creationId xmlns:a16="http://schemas.microsoft.com/office/drawing/2014/main" id="{A6D76774-AB0C-598F-3B6F-AC1E7A496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506" y="1364417"/>
            <a:ext cx="4129531" cy="4617971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5D062EC5-D656-859A-3F53-C698485D68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3126" y="1364417"/>
            <a:ext cx="4129531" cy="4617970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5B15BA-74A5-4CF6-195E-45AB9CBC48BC}"/>
              </a:ext>
            </a:extLst>
          </p:cNvPr>
          <p:cNvSpPr txBox="1"/>
          <p:nvPr/>
        </p:nvSpPr>
        <p:spPr>
          <a:xfrm>
            <a:off x="2461760" y="60476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Current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7769380" y="60476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Proposed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21070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A86674E6-480D-6BA3-97C4-13E7BA3EBA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387" b="-280"/>
          <a:stretch/>
        </p:blipFill>
        <p:spPr>
          <a:xfrm>
            <a:off x="1689514" y="984284"/>
            <a:ext cx="8295954" cy="5341385"/>
          </a:xfrm>
          <a:prstGeom prst="rect">
            <a:avLst/>
          </a:prstGeom>
          <a:ln w="15875"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Groundwater level section 2030N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3472143" y="5877608"/>
            <a:ext cx="4739443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Groundwater level at farm field</a:t>
            </a:r>
          </a:p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Change: –0.15m to –0.45m</a:t>
            </a:r>
            <a:endParaRPr lang="en-US" sz="2000" b="1">
              <a:solidFill>
                <a:srgbClr val="0076C2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pic>
        <p:nvPicPr>
          <p:cNvPr id="2" name="Picture 6" descr="Diagram, engineering drawing, map&#10;&#10;Description automatically generated">
            <a:extLst>
              <a:ext uri="{FF2B5EF4-FFF2-40B4-BE49-F238E27FC236}">
                <a16:creationId xmlns:a16="http://schemas.microsoft.com/office/drawing/2014/main" id="{C9FA3BDD-A736-CF0D-5EBD-449CC9690F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3416" y="1977045"/>
            <a:ext cx="2138083" cy="290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846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05D4E6C-3BAA-4FB2-B07C-A512F5F85C2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0" y="259081"/>
            <a:ext cx="12205799" cy="741499"/>
          </a:xfrm>
        </p:spPr>
        <p:txBody>
          <a:bodyPr/>
          <a:lstStyle/>
          <a:p>
            <a:r>
              <a:rPr lang="nl-NL"/>
              <a:t>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247058-A9A6-8F14-A2EC-AE8512408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134" y="472441"/>
            <a:ext cx="11345106" cy="2346959"/>
          </a:xfrm>
        </p:spPr>
        <p:txBody>
          <a:bodyPr lIns="0" tIns="0" rIns="0" bIns="0" anchor="t">
            <a:normAutofit fontScale="90000"/>
          </a:bodyPr>
          <a:lstStyle/>
          <a:p>
            <a:r>
              <a:rPr lang="en-US" sz="4000" b="1">
                <a:latin typeface="Roboto Slab"/>
                <a:ea typeface="Roboto Slab"/>
                <a:cs typeface="Roboto Slab"/>
              </a:rPr>
              <a:t>Project Goal</a:t>
            </a:r>
            <a:br>
              <a:rPr lang="en-US" sz="4000" b="1" i="1">
                <a:latin typeface="Roboto Slab" pitchFamily="2" charset="0"/>
                <a:ea typeface="Roboto Slab" pitchFamily="2" charset="0"/>
                <a:cs typeface="Roboto Slab" pitchFamily="2" charset="0"/>
              </a:rPr>
            </a:br>
            <a:br>
              <a:rPr lang="en-US" sz="5300" b="1" i="1">
                <a:latin typeface="Roboto Slab" pitchFamily="2" charset="0"/>
                <a:ea typeface="Roboto Slab" pitchFamily="2" charset="0"/>
                <a:cs typeface="Roboto Slab" pitchFamily="2" charset="0"/>
              </a:rPr>
            </a:br>
            <a:r>
              <a:rPr lang="en-US" sz="2700" i="1" u="none" strike="noStrike">
                <a:solidFill>
                  <a:schemeClr val="bg1"/>
                </a:solidFill>
                <a:effectLst/>
                <a:latin typeface="Roboto Slab"/>
                <a:ea typeface="Roboto Slab"/>
                <a:cs typeface="Roboto Slab"/>
              </a:rPr>
              <a:t>Design a realistic, </a:t>
            </a:r>
            <a:r>
              <a:rPr lang="en-US" sz="2700" i="1">
                <a:solidFill>
                  <a:schemeClr val="bg1"/>
                </a:solidFill>
                <a:latin typeface="Roboto Slab"/>
                <a:ea typeface="Roboto Slab"/>
                <a:cs typeface="Roboto Slab"/>
              </a:rPr>
              <a:t>simpler and</a:t>
            </a:r>
            <a:r>
              <a:rPr lang="en-US" sz="2700" i="1" u="none" strike="noStrike">
                <a:solidFill>
                  <a:schemeClr val="bg1"/>
                </a:solidFill>
                <a:effectLst/>
                <a:latin typeface="Roboto Slab"/>
                <a:ea typeface="Roboto Slab"/>
                <a:cs typeface="Roboto Slab"/>
              </a:rPr>
              <a:t> </a:t>
            </a:r>
            <a:r>
              <a:rPr lang="en-US" sz="2700" i="1">
                <a:solidFill>
                  <a:schemeClr val="bg1"/>
                </a:solidFill>
                <a:ea typeface="Roboto Slab"/>
                <a:cs typeface="Roboto Slab"/>
              </a:rPr>
              <a:t>more robust </a:t>
            </a:r>
            <a:r>
              <a:rPr lang="en-US" sz="2700" i="1" u="none" strike="noStrike">
                <a:solidFill>
                  <a:schemeClr val="bg1"/>
                </a:solidFill>
                <a:effectLst/>
                <a:latin typeface="Roboto Slab"/>
                <a:ea typeface="Roboto Slab"/>
                <a:cs typeface="Roboto Slab"/>
              </a:rPr>
              <a:t>water distribution system for </a:t>
            </a:r>
            <a:r>
              <a:rPr lang="en-US" sz="2700" i="1" err="1">
                <a:solidFill>
                  <a:schemeClr val="bg1"/>
                </a:solidFill>
                <a:latin typeface="Roboto Slab"/>
                <a:ea typeface="Roboto Slab"/>
                <a:cs typeface="Roboto Slab"/>
              </a:rPr>
              <a:t>Callantsoog</a:t>
            </a:r>
            <a:r>
              <a:rPr lang="en-US" sz="2700" i="1" u="none" strike="noStrike">
                <a:solidFill>
                  <a:schemeClr val="bg1"/>
                </a:solidFill>
                <a:effectLst/>
                <a:latin typeface="Roboto Slab"/>
                <a:ea typeface="Roboto Slab"/>
                <a:cs typeface="Roboto Slab"/>
              </a:rPr>
              <a:t>.</a:t>
            </a:r>
            <a:br>
              <a:rPr lang="en-US" sz="4000" b="1" i="1">
                <a:latin typeface="Roboto Slab" pitchFamily="2" charset="0"/>
                <a:ea typeface="Roboto Slab" pitchFamily="2" charset="0"/>
                <a:cs typeface="Roboto Slab" pitchFamily="2" charset="0"/>
              </a:rPr>
            </a:br>
            <a:br>
              <a:rPr lang="en-US" sz="4000" b="1" i="1">
                <a:latin typeface="Roboto Slab" pitchFamily="2" charset="0"/>
                <a:ea typeface="Roboto Slab" pitchFamily="2" charset="0"/>
                <a:cs typeface="Roboto Slab" pitchFamily="2" charset="0"/>
              </a:rPr>
            </a:br>
            <a:br>
              <a:rPr lang="en-US" sz="4000" b="1" i="1">
                <a:latin typeface="Roboto Slab" pitchFamily="2" charset="0"/>
                <a:ea typeface="Roboto Slab" pitchFamily="2" charset="0"/>
                <a:cs typeface="Roboto Slab" pitchFamily="2" charset="0"/>
              </a:rPr>
            </a:br>
            <a:endParaRPr lang="en-US" sz="4000" b="1" i="1"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pic>
        <p:nvPicPr>
          <p:cNvPr id="4" name="Graphic 3" descr="Rope Knot outline">
            <a:extLst>
              <a:ext uri="{FF2B5EF4-FFF2-40B4-BE49-F238E27FC236}">
                <a16:creationId xmlns:a16="http://schemas.microsoft.com/office/drawing/2014/main" id="{D18C4D67-C17F-ED47-1AED-F54EFC236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57423" y="2819400"/>
            <a:ext cx="2438400" cy="2438400"/>
          </a:xfrm>
          <a:prstGeom prst="rect">
            <a:avLst/>
          </a:prstGeom>
        </p:spPr>
      </p:pic>
      <p:pic>
        <p:nvPicPr>
          <p:cNvPr id="9" name="Graphic 8" descr="Arrow Right outline">
            <a:extLst>
              <a:ext uri="{FF2B5EF4-FFF2-40B4-BE49-F238E27FC236}">
                <a16:creationId xmlns:a16="http://schemas.microsoft.com/office/drawing/2014/main" id="{C29C94C9-6B55-5023-AAC3-D3AF738167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74920" y="2819400"/>
            <a:ext cx="2042160" cy="2042160"/>
          </a:xfrm>
          <a:prstGeom prst="rect">
            <a:avLst/>
          </a:prstGeom>
        </p:spPr>
      </p:pic>
      <p:pic>
        <p:nvPicPr>
          <p:cNvPr id="11" name="Graphic 10" descr="Aquarius outline">
            <a:extLst>
              <a:ext uri="{FF2B5EF4-FFF2-40B4-BE49-F238E27FC236}">
                <a16:creationId xmlns:a16="http://schemas.microsoft.com/office/drawing/2014/main" id="{37FC2B0C-551C-AE31-40D6-AC923E42D0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96177" y="281940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25502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A86674E6-480D-6BA3-97C4-13E7BA3EBA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6" r="3406"/>
          <a:stretch/>
        </p:blipFill>
        <p:spPr>
          <a:xfrm>
            <a:off x="1947611" y="1008865"/>
            <a:ext cx="8295954" cy="5341385"/>
          </a:xfrm>
          <a:prstGeom prst="rect">
            <a:avLst/>
          </a:prstGeom>
          <a:ln w="15875"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Groundwater level section 2030S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3472143" y="5877608"/>
            <a:ext cx="4739443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Groundwater level at farm field</a:t>
            </a:r>
          </a:p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Change: –0.30m to –0.45m</a:t>
            </a:r>
            <a:endParaRPr lang="en-US" sz="2000" b="1">
              <a:solidFill>
                <a:srgbClr val="0076C2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pic>
        <p:nvPicPr>
          <p:cNvPr id="2" name="Picture 2" descr="Diagram, engineering drawing, map&#10;&#10;Description automatically generated">
            <a:extLst>
              <a:ext uri="{FF2B5EF4-FFF2-40B4-BE49-F238E27FC236}">
                <a16:creationId xmlns:a16="http://schemas.microsoft.com/office/drawing/2014/main" id="{D6101B3D-9D0E-1601-5065-8ECA4A348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2723" y="2412668"/>
            <a:ext cx="2082053" cy="253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424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A86674E6-480D-6BA3-97C4-13E7BA3EBA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6" r="3406"/>
          <a:stretch/>
        </p:blipFill>
        <p:spPr>
          <a:xfrm>
            <a:off x="1947611" y="1008865"/>
            <a:ext cx="8295954" cy="5341385"/>
          </a:xfrm>
          <a:prstGeom prst="rect">
            <a:avLst/>
          </a:prstGeom>
          <a:ln w="15875"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Groundwater level section 2030A NIEUW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3472143" y="5877608"/>
            <a:ext cx="4739443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Groundwater level at farm field</a:t>
            </a:r>
          </a:p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Change: –0.10m to 0.35m</a:t>
            </a:r>
            <a:endParaRPr lang="en-US" sz="2000" b="1">
              <a:solidFill>
                <a:srgbClr val="0076C2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pic>
        <p:nvPicPr>
          <p:cNvPr id="2" name="Picture 2" descr="Engineering drawing, map&#10;&#10;Description automatically generated">
            <a:extLst>
              <a:ext uri="{FF2B5EF4-FFF2-40B4-BE49-F238E27FC236}">
                <a16:creationId xmlns:a16="http://schemas.microsoft.com/office/drawing/2014/main" id="{5463070C-143A-5C9E-5252-8FE839B4E8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1870" y="2326079"/>
            <a:ext cx="2182907" cy="258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24246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8D776-317D-5953-C7FA-6760241B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460" y="717115"/>
            <a:ext cx="10775071" cy="584381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E3F2CC-973B-DB78-85D7-AD96B67106C9}"/>
              </a:ext>
            </a:extLst>
          </p:cNvPr>
          <p:cNvSpPr txBox="1"/>
          <p:nvPr/>
        </p:nvSpPr>
        <p:spPr>
          <a:xfrm>
            <a:off x="698500" y="1645920"/>
            <a:ext cx="10775071" cy="3416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Problem</a:t>
            </a:r>
            <a:r>
              <a:rPr kumimoji="0" lang="en-US" sz="18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:</a:t>
            </a:r>
            <a:r>
              <a:rPr lang="en-US">
                <a:latin typeface="Roboto Slab"/>
                <a:ea typeface="Roboto Slab"/>
                <a:cs typeface="Roboto Slab"/>
              </a:rPr>
              <a:t> </a:t>
            </a:r>
            <a:r>
              <a:rPr kumimoji="0" lang="en-US" sz="18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extreme rain </a:t>
            </a:r>
            <a:r>
              <a:rPr lang="en-US">
                <a:latin typeface="Roboto Slab"/>
                <a:ea typeface="Roboto Slab"/>
                <a:cs typeface="Roboto Slab"/>
              </a:rPr>
              <a:t>events lead to </a:t>
            </a:r>
            <a:r>
              <a:rPr kumimoji="0" lang="en-US" sz="18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flooding </a:t>
            </a:r>
            <a:r>
              <a:rPr lang="en-US">
                <a:latin typeface="Roboto Slab"/>
                <a:ea typeface="Roboto Slab"/>
                <a:cs typeface="Roboto Slab"/>
              </a:rPr>
              <a:t>and subsequent</a:t>
            </a:r>
            <a:r>
              <a:rPr kumimoji="0" lang="en-US" sz="18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 damages of stakeholders’ property</a:t>
            </a:r>
            <a:r>
              <a:rPr lang="en-US">
                <a:latin typeface="Roboto Slab"/>
                <a:ea typeface="Roboto Slab"/>
                <a:cs typeface="Roboto Slab"/>
              </a:rPr>
              <a:t>.</a:t>
            </a:r>
            <a:endParaRPr kumimoji="0" lang="en-US" sz="18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Roboto Slab"/>
              <a:ea typeface="Roboto Slab"/>
              <a:cs typeface="Roboto Slab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 Slab"/>
                <a:ea typeface="Roboto Slab"/>
                <a:cs typeface="Roboto Slab"/>
                <a:sym typeface="Arial"/>
              </a:rPr>
              <a:t>Proposed strategies:</a:t>
            </a:r>
            <a:endParaRPr lang="en-US" sz="18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Roboto Slab"/>
              <a:ea typeface="Roboto Slab"/>
              <a:cs typeface="Roboto Slab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>
                <a:latin typeface="Roboto Slab"/>
                <a:ea typeface="Roboto Slab"/>
                <a:cs typeface="Roboto Slab"/>
              </a:rPr>
              <a:t>Reduction in the amount of water level decrees</a:t>
            </a:r>
          </a:p>
          <a:p>
            <a:pPr marL="918845" indent="-229870">
              <a:buFont typeface="Arial" panose="020B0604020202020204" pitchFamily="34" charset="0"/>
              <a:buChar char="•"/>
            </a:pPr>
            <a:r>
              <a:rPr lang="en-US">
                <a:latin typeface="Roboto Slab"/>
                <a:ea typeface="Roboto Slab"/>
                <a:cs typeface="Roboto Slab"/>
              </a:rPr>
              <a:t>31 decree levels </a:t>
            </a:r>
            <a:r>
              <a:rPr lang="en-US">
                <a:latin typeface="Roboto Slab"/>
                <a:ea typeface="Roboto Slab"/>
                <a:cs typeface="Roboto Slab"/>
                <a:sym typeface="Wingdings" pitchFamily="2" charset="2"/>
              </a:rPr>
              <a:t> 10 decree levels</a:t>
            </a:r>
            <a:endParaRPr lang="en-US">
              <a:latin typeface="Roboto Slab"/>
              <a:ea typeface="Roboto Slab"/>
              <a:cs typeface="Roboto Slab"/>
            </a:endParaRPr>
          </a:p>
          <a:p>
            <a:pPr marL="918845" marR="0" indent="-22987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>
                <a:latin typeface="Roboto Slab"/>
                <a:ea typeface="Roboto Slab"/>
                <a:cs typeface="Roboto Slab"/>
                <a:sym typeface="Wingdings" pitchFamily="2" charset="2"/>
              </a:rPr>
              <a:t>Impact: simplified and controllable</a:t>
            </a:r>
            <a:endParaRPr lang="en-US" b="1">
              <a:latin typeface="Roboto Slab"/>
              <a:ea typeface="Roboto Slab"/>
              <a:cs typeface="Roboto Slab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lang="en-US" b="1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lang="en-US" b="1">
                <a:latin typeface="Roboto Slab"/>
                <a:ea typeface="Roboto Slab"/>
                <a:cs typeface="Roboto Slab"/>
              </a:rPr>
              <a:t>Additional water storage</a:t>
            </a:r>
          </a:p>
          <a:p>
            <a:pPr marL="920750" lvl="8" indent="-231775">
              <a:buFont typeface="Arial" panose="020B0604020202020204" pitchFamily="34" charset="0"/>
              <a:buChar char="•"/>
            </a:pPr>
            <a:r>
              <a:rPr lang="en-US">
                <a:latin typeface="Roboto Slab"/>
                <a:ea typeface="Roboto Slab"/>
                <a:cs typeface="Roboto Slab"/>
              </a:rPr>
              <a:t>Addition of flood plain north of the polder</a:t>
            </a:r>
          </a:p>
          <a:p>
            <a:pPr marL="920750" lvl="8" indent="-231775">
              <a:buFont typeface="Arial" panose="020B0604020202020204" pitchFamily="34" charset="0"/>
              <a:buChar char="•"/>
            </a:pPr>
            <a:r>
              <a:rPr lang="en-US">
                <a:latin typeface="Roboto Slab"/>
                <a:ea typeface="Roboto Slab"/>
                <a:cs typeface="Roboto Slab"/>
              </a:rPr>
              <a:t>Impact: robust for the coming century</a:t>
            </a:r>
          </a:p>
        </p:txBody>
      </p:sp>
    </p:spTree>
    <p:extLst>
      <p:ext uri="{BB962C8B-B14F-4D97-AF65-F5344CB8AC3E}">
        <p14:creationId xmlns:p14="http://schemas.microsoft.com/office/powerpoint/2010/main" val="350525725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2800" b="1"/>
              <a:t>Change of water level decrees </a:t>
            </a:r>
            <a:endParaRPr lang="en-US"/>
          </a:p>
          <a:p>
            <a:pPr marL="742950" indent="-742950">
              <a:buAutoNum type="arabicPeriod"/>
            </a:pPr>
            <a:endParaRPr lang="en-US" sz="2800"/>
          </a:p>
        </p:txBody>
      </p:sp>
      <p:pic>
        <p:nvPicPr>
          <p:cNvPr id="6" name="Picture 8" descr="Map&#10;&#10;Description automatically generated">
            <a:extLst>
              <a:ext uri="{FF2B5EF4-FFF2-40B4-BE49-F238E27FC236}">
                <a16:creationId xmlns:a16="http://schemas.microsoft.com/office/drawing/2014/main" id="{A6D76774-AB0C-598F-3B6F-AC1E7A496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506" y="1364417"/>
            <a:ext cx="4129532" cy="4617971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5D062EC5-D656-859A-3F53-C698485D68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3126" y="1364417"/>
            <a:ext cx="4129531" cy="4617971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5B15BA-74A5-4CF6-195E-45AB9CBC48BC}"/>
              </a:ext>
            </a:extLst>
          </p:cNvPr>
          <p:cNvSpPr txBox="1"/>
          <p:nvPr/>
        </p:nvSpPr>
        <p:spPr>
          <a:xfrm>
            <a:off x="2461760" y="60476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Current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7769380" y="60476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Proposed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69296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15B15BA-74A5-4CF6-195E-45AB9CBC48BC}"/>
              </a:ext>
            </a:extLst>
          </p:cNvPr>
          <p:cNvSpPr txBox="1"/>
          <p:nvPr/>
        </p:nvSpPr>
        <p:spPr>
          <a:xfrm>
            <a:off x="2087832" y="5787151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Current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8061051" y="5783102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Proposed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  <p:pic>
        <p:nvPicPr>
          <p:cNvPr id="2" name="Afbeelding 6" descr="Afbeelding met diagram, schematisch&#10;&#10;Automatisch gegenereerde beschrijving">
            <a:extLst>
              <a:ext uri="{FF2B5EF4-FFF2-40B4-BE49-F238E27FC236}">
                <a16:creationId xmlns:a16="http://schemas.microsoft.com/office/drawing/2014/main" id="{1C2AD829-B904-4115-2F82-33EFCA0BD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16" y="1531318"/>
            <a:ext cx="5678256" cy="4082343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3" name="Afbeelding 5">
            <a:extLst>
              <a:ext uri="{FF2B5EF4-FFF2-40B4-BE49-F238E27FC236}">
                <a16:creationId xmlns:a16="http://schemas.microsoft.com/office/drawing/2014/main" id="{82DBEFBE-33F1-E4FA-0A99-D2995D0ED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741" y="1531317"/>
            <a:ext cx="5501645" cy="4082344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B99A1512-40FD-B85A-CD8E-C5E2EB090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2800" b="1"/>
              <a:t>Change of water level decrees </a:t>
            </a:r>
            <a:endParaRPr lang="en-US" sz="2800"/>
          </a:p>
          <a:p>
            <a:endParaRPr lang="en-US" sz="3600" b="1"/>
          </a:p>
        </p:txBody>
      </p:sp>
    </p:spTree>
    <p:extLst>
      <p:ext uri="{BB962C8B-B14F-4D97-AF65-F5344CB8AC3E}">
        <p14:creationId xmlns:p14="http://schemas.microsoft.com/office/powerpoint/2010/main" val="16538145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SOBEK Model</a:t>
            </a:r>
            <a:endParaRPr lang="en-US" sz="2800"/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92800BAB-1EC3-DDC3-DCAD-DE7A98138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4121" y="1029366"/>
            <a:ext cx="4857588" cy="5290560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2" name="Picture 4" descr="Icon&#10;&#10;Description automatically generated">
            <a:extLst>
              <a:ext uri="{FF2B5EF4-FFF2-40B4-BE49-F238E27FC236}">
                <a16:creationId xmlns:a16="http://schemas.microsoft.com/office/drawing/2014/main" id="{36F4C1DF-2D05-C45B-E024-7B78F0E03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9295" y="5612267"/>
            <a:ext cx="858611" cy="858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9EC99-CE36-108E-6FBA-0DFBE6F4AA06}"/>
              </a:ext>
            </a:extLst>
          </p:cNvPr>
          <p:cNvSpPr txBox="1"/>
          <p:nvPr/>
        </p:nvSpPr>
        <p:spPr>
          <a:xfrm>
            <a:off x="10427038" y="6544300"/>
            <a:ext cx="2097024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1000" b="1">
                <a:solidFill>
                  <a:schemeClr val="tx1"/>
                </a:solidFill>
                <a:latin typeface="Segoe UI"/>
                <a:ea typeface="Roboto Slab"/>
                <a:cs typeface="Segoe UI"/>
              </a:rPr>
              <a:t>made with </a:t>
            </a:r>
            <a:r>
              <a:rPr lang="en-US" sz="1000" b="1">
                <a:solidFill>
                  <a:schemeClr val="tx1"/>
                </a:solidFill>
                <a:latin typeface="Segoe UI"/>
                <a:ea typeface="Roboto Slab"/>
                <a:cs typeface="Segoe U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SOBEK</a:t>
            </a:r>
            <a:endParaRPr lang="en-US" sz="1000">
              <a:solidFill>
                <a:schemeClr val="tx1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40332082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3600" b="1"/>
              <a:t>Results </a:t>
            </a:r>
            <a:endParaRPr lang="en-US" sz="2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5B15BA-74A5-4CF6-195E-45AB9CBC48BC}"/>
              </a:ext>
            </a:extLst>
          </p:cNvPr>
          <p:cNvSpPr txBox="1"/>
          <p:nvPr/>
        </p:nvSpPr>
        <p:spPr>
          <a:xfrm>
            <a:off x="2355444" y="58898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Current</a:t>
            </a:r>
            <a:endParaRPr kumimoji="0"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7775452" y="5889899"/>
            <a:ext cx="2097024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ea typeface="Roboto Slab"/>
              </a:rPr>
              <a:t>Proposed</a:t>
            </a:r>
            <a:endParaRPr lang="en-US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383E52B5-6ACD-8A40-2A15-7CF54939F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6206" y="1443961"/>
            <a:ext cx="3983371" cy="4458881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3" name="Picture 8" descr="Afbeelding met tekst, stilstaand, envelop, beddengoed&#10;&#10;Automatisch gegenereerde beschrijving">
            <a:extLst>
              <a:ext uri="{FF2B5EF4-FFF2-40B4-BE49-F238E27FC236}">
                <a16:creationId xmlns:a16="http://schemas.microsoft.com/office/drawing/2014/main" id="{92800BAB-1EC3-DDC3-DCAD-DE7A981384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38"/>
          <a:stretch/>
        </p:blipFill>
        <p:spPr>
          <a:xfrm>
            <a:off x="1480934" y="1408768"/>
            <a:ext cx="4036855" cy="4529266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F3586D-D2CE-7E59-7BFE-B9FF24C6FFCF}"/>
              </a:ext>
            </a:extLst>
          </p:cNvPr>
          <p:cNvSpPr txBox="1"/>
          <p:nvPr/>
        </p:nvSpPr>
        <p:spPr>
          <a:xfrm>
            <a:off x="2089628" y="6294445"/>
            <a:ext cx="4133403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16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 T50 - 69.5mm in 24hrs, </a:t>
            </a:r>
            <a:endParaRPr lang="en-US" sz="1600" b="1">
              <a:solidFill>
                <a:srgbClr val="0076C2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/>
            <a:r>
              <a:rPr lang="en-US" sz="16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model length 3d after rain</a:t>
            </a:r>
            <a:endParaRPr lang="en-US" sz="16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6C7772A3-13A9-DEE9-37F7-EB61724608EB}"/>
              </a:ext>
            </a:extLst>
          </p:cNvPr>
          <p:cNvSpPr txBox="1"/>
          <p:nvPr/>
        </p:nvSpPr>
        <p:spPr>
          <a:xfrm>
            <a:off x="6760589" y="6205380"/>
            <a:ext cx="4133403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16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8% Flood extent decrease</a:t>
            </a:r>
            <a:endParaRPr lang="en-US" sz="16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6683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15B15BA-74A5-4CF6-195E-45AB9CBC48BC}"/>
              </a:ext>
            </a:extLst>
          </p:cNvPr>
          <p:cNvSpPr txBox="1"/>
          <p:nvPr/>
        </p:nvSpPr>
        <p:spPr>
          <a:xfrm>
            <a:off x="2355444" y="5889899"/>
            <a:ext cx="2225281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Mean </a:t>
            </a:r>
            <a:r>
              <a:rPr lang="en-US" sz="2000" b="1">
                <a:solidFill>
                  <a:srgbClr val="0076C2"/>
                </a:solidFill>
                <a:ea typeface="Roboto Slab"/>
              </a:rPr>
              <a:t>difference</a:t>
            </a:r>
            <a:endParaRPr lang="en-US" sz="2000" b="1">
              <a:solidFill>
                <a:srgbClr val="0076C2"/>
              </a:solidFill>
              <a:latin typeface="Roboto Slab"/>
              <a:ea typeface="Roboto Slab" pitchFamily="2" charset="0"/>
              <a:cs typeface="Roboto Slab"/>
            </a:endParaRPr>
          </a:p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Summer 2018</a:t>
            </a:r>
            <a:endParaRPr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7439849" y="5889899"/>
            <a:ext cx="2225281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latin typeface="Segoe UI"/>
                <a:ea typeface="Roboto Slab"/>
                <a:cs typeface="Segoe UI"/>
              </a:rPr>
              <a:t>Mean </a:t>
            </a:r>
            <a:r>
              <a:rPr lang="en-US" sz="2000" b="1">
                <a:solidFill>
                  <a:srgbClr val="0076C2"/>
                </a:solidFill>
                <a:ea typeface="Roboto Slab"/>
              </a:rPr>
              <a:t>difference </a:t>
            </a:r>
            <a:endParaRPr lang="en-US" sz="2000">
              <a:solidFill>
                <a:srgbClr val="0076C2"/>
              </a:solidFill>
              <a:latin typeface="Segoe UI"/>
              <a:ea typeface="Roboto Slab"/>
              <a:cs typeface="Segoe UI"/>
            </a:endParaRPr>
          </a:p>
          <a:p>
            <a:pPr algn="ctr"/>
            <a:r>
              <a:rPr lang="en-US" sz="2000" b="1">
                <a:solidFill>
                  <a:srgbClr val="0076C2"/>
                </a:solidFill>
                <a:latin typeface="Segoe UI"/>
                <a:ea typeface="Roboto Slab"/>
                <a:cs typeface="Segoe UI"/>
              </a:rPr>
              <a:t>Summer 2019</a:t>
            </a:r>
            <a:endParaRPr lang="en-US"/>
          </a:p>
        </p:txBody>
      </p:sp>
      <p:pic>
        <p:nvPicPr>
          <p:cNvPr id="2" name="Picture 2" descr="Map&#10;&#10;Description automatically generated">
            <a:extLst>
              <a:ext uri="{FF2B5EF4-FFF2-40B4-BE49-F238E27FC236}">
                <a16:creationId xmlns:a16="http://schemas.microsoft.com/office/drawing/2014/main" id="{B63BC039-1584-5A42-685B-9980383C6D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00" r="15100"/>
          <a:stretch/>
        </p:blipFill>
        <p:spPr>
          <a:xfrm>
            <a:off x="5919895" y="1088712"/>
            <a:ext cx="5086164" cy="4857798"/>
          </a:xfrm>
          <a:prstGeom prst="rect">
            <a:avLst/>
          </a:prstGeom>
        </p:spPr>
      </p:pic>
      <p:pic>
        <p:nvPicPr>
          <p:cNvPr id="3" name="Picture 4" descr="Map&#10;&#10;Description automatically generated">
            <a:extLst>
              <a:ext uri="{FF2B5EF4-FFF2-40B4-BE49-F238E27FC236}">
                <a16:creationId xmlns:a16="http://schemas.microsoft.com/office/drawing/2014/main" id="{36E0FA06-B30A-C324-102D-AA46B32E80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06" r="15306"/>
          <a:stretch/>
        </p:blipFill>
        <p:spPr>
          <a:xfrm>
            <a:off x="873760" y="1097162"/>
            <a:ext cx="5049531" cy="485152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2800" b="1"/>
              <a:t>Groundwater Modeling</a:t>
            </a:r>
            <a:endParaRPr lang="en-US" sz="3600" b="1"/>
          </a:p>
        </p:txBody>
      </p: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01702914-D026-C734-A639-474C7610E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4870" y="5889017"/>
            <a:ext cx="713413" cy="8231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77BABC-D692-4635-6AF9-1BC585E61994}"/>
              </a:ext>
            </a:extLst>
          </p:cNvPr>
          <p:cNvSpPr txBox="1"/>
          <p:nvPr/>
        </p:nvSpPr>
        <p:spPr>
          <a:xfrm>
            <a:off x="10252867" y="6544300"/>
            <a:ext cx="2097024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1000" b="1">
                <a:solidFill>
                  <a:schemeClr val="tx1"/>
                </a:solidFill>
                <a:latin typeface="Segoe UI"/>
                <a:ea typeface="Roboto Slab"/>
                <a:cs typeface="Segoe UI"/>
              </a:rPr>
              <a:t>made with </a:t>
            </a:r>
            <a:r>
              <a:rPr lang="en-US" sz="1000" b="1">
                <a:solidFill>
                  <a:schemeClr val="tx1"/>
                </a:solidFill>
                <a:latin typeface="Segoe UI"/>
                <a:ea typeface="Roboto Slab"/>
                <a:cs typeface="Segoe U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nlmod</a:t>
            </a:r>
            <a:endParaRPr lang="en-US" sz="1000">
              <a:solidFill>
                <a:schemeClr val="tx1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1932698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15B15BA-74A5-4CF6-195E-45AB9CBC48BC}"/>
              </a:ext>
            </a:extLst>
          </p:cNvPr>
          <p:cNvSpPr txBox="1"/>
          <p:nvPr/>
        </p:nvSpPr>
        <p:spPr>
          <a:xfrm>
            <a:off x="2355444" y="5868128"/>
            <a:ext cx="2401824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Change</a:t>
            </a:r>
            <a:endParaRPr lang="en-US" sz="2000" b="1">
              <a:solidFill>
                <a:srgbClr val="0076C2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/>
            <a:r>
              <a:rPr lang="en-US" sz="2000" b="1">
                <a:solidFill>
                  <a:srgbClr val="0076C2"/>
                </a:solidFill>
                <a:latin typeface="Roboto Slab"/>
                <a:ea typeface="Roboto Slab"/>
                <a:cs typeface="Roboto Slab"/>
              </a:rPr>
              <a:t>Summer 2018</a:t>
            </a:r>
            <a:endParaRPr lang="en-US" sz="2000" b="1" i="0" u="none" strike="noStrike" cap="none" spc="0" normalizeH="0" baseline="0">
              <a:ln>
                <a:noFill/>
              </a:ln>
              <a:solidFill>
                <a:srgbClr val="0076C2"/>
              </a:solidFill>
              <a:effectLst/>
              <a:uFillTx/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32C74D-BF4E-B66B-B7D8-124F9F94212B}"/>
              </a:ext>
            </a:extLst>
          </p:cNvPr>
          <p:cNvSpPr txBox="1"/>
          <p:nvPr/>
        </p:nvSpPr>
        <p:spPr>
          <a:xfrm>
            <a:off x="7749176" y="5868128"/>
            <a:ext cx="2369166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000" b="1">
                <a:solidFill>
                  <a:srgbClr val="0076C2"/>
                </a:solidFill>
                <a:latin typeface="Segoe UI"/>
                <a:ea typeface="Roboto Slab"/>
                <a:cs typeface="Segoe UI"/>
              </a:rPr>
              <a:t>Change</a:t>
            </a:r>
          </a:p>
          <a:p>
            <a:pPr algn="ctr"/>
            <a:r>
              <a:rPr lang="en-US" sz="2000" b="1">
                <a:solidFill>
                  <a:srgbClr val="0076C2"/>
                </a:solidFill>
                <a:latin typeface="Segoe UI"/>
                <a:ea typeface="Roboto Slab"/>
                <a:cs typeface="Segoe UI"/>
              </a:rPr>
              <a:t>Summer 2019</a:t>
            </a:r>
            <a:endParaRPr lang="en-US"/>
          </a:p>
        </p:txBody>
      </p:sp>
      <p:pic>
        <p:nvPicPr>
          <p:cNvPr id="2" name="Picture 2" descr="Chart, bar chart, histogram&#10;&#10;Description automatically generated">
            <a:extLst>
              <a:ext uri="{FF2B5EF4-FFF2-40B4-BE49-F238E27FC236}">
                <a16:creationId xmlns:a16="http://schemas.microsoft.com/office/drawing/2014/main" id="{B63BC039-1584-5A42-685B-9980383C6D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219" r="-3270" b="-590"/>
          <a:stretch/>
        </p:blipFill>
        <p:spPr>
          <a:xfrm>
            <a:off x="-267857" y="993432"/>
            <a:ext cx="12520042" cy="488187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4D0FC4F-E461-6175-8966-4131BC31E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534235"/>
            <a:ext cx="10775071" cy="563045"/>
          </a:xfrm>
        </p:spPr>
        <p:txBody>
          <a:bodyPr lIns="0" tIns="0" rIns="0" bIns="0" anchor="t">
            <a:normAutofit/>
          </a:bodyPr>
          <a:lstStyle/>
          <a:p>
            <a:r>
              <a:rPr lang="en-US" sz="2800" b="1"/>
              <a:t>Groundwater Modeling</a:t>
            </a:r>
            <a:endParaRPr lang="en-US" sz="3600" b="1"/>
          </a:p>
        </p:txBody>
      </p: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01702914-D026-C734-A639-474C7610EC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870" y="5889017"/>
            <a:ext cx="713413" cy="8231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77BABC-D692-4635-6AF9-1BC585E61994}"/>
              </a:ext>
            </a:extLst>
          </p:cNvPr>
          <p:cNvSpPr txBox="1"/>
          <p:nvPr/>
        </p:nvSpPr>
        <p:spPr>
          <a:xfrm>
            <a:off x="10252867" y="6544300"/>
            <a:ext cx="2097024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1000" b="1">
                <a:solidFill>
                  <a:schemeClr val="tx1"/>
                </a:solidFill>
                <a:latin typeface="Segoe UI"/>
                <a:ea typeface="Roboto Slab"/>
                <a:cs typeface="Segoe UI"/>
              </a:rPr>
              <a:t>made with </a:t>
            </a:r>
            <a:r>
              <a:rPr lang="en-US" sz="1000" b="1">
                <a:solidFill>
                  <a:schemeClr val="tx1"/>
                </a:solidFill>
                <a:latin typeface="Segoe UI"/>
                <a:ea typeface="Roboto Slab"/>
                <a:cs typeface="Segoe U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nlmod</a:t>
            </a:r>
            <a:endParaRPr lang="en-US" sz="1000">
              <a:solidFill>
                <a:schemeClr val="tx1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48979011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TU Delf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U Delf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U Delf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U Delft">
  <a:themeElements>
    <a:clrScheme name="TU Delf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6D6"/>
      </a:accent1>
      <a:accent2>
        <a:srgbClr val="017188"/>
      </a:accent2>
      <a:accent3>
        <a:srgbClr val="EB7246"/>
      </a:accent3>
      <a:accent4>
        <a:srgbClr val="00A390"/>
      </a:accent4>
      <a:accent5>
        <a:srgbClr val="F1BE3E"/>
      </a:accent5>
      <a:accent6>
        <a:srgbClr val="C3312F"/>
      </a:accent6>
      <a:hlink>
        <a:srgbClr val="0000FF"/>
      </a:hlink>
      <a:folHlink>
        <a:srgbClr val="FF00FF"/>
      </a:folHlink>
    </a:clrScheme>
    <a:fontScheme name="TU Delf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U Delf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ED4DCF60591A44AAB3EE560AB47ABB" ma:contentTypeVersion="4" ma:contentTypeDescription="Een nieuw document maken." ma:contentTypeScope="" ma:versionID="82ac3a51116a7e2a5ddbdd1ed37f67c1">
  <xsd:schema xmlns:xsd="http://www.w3.org/2001/XMLSchema" xmlns:xs="http://www.w3.org/2001/XMLSchema" xmlns:p="http://schemas.microsoft.com/office/2006/metadata/properties" xmlns:ns2="0fee4eeb-e725-4e09-a2c6-b2e7e1963b2c" xmlns:ns3="4878a322-d110-404d-8591-8977e4f7768d" targetNamespace="http://schemas.microsoft.com/office/2006/metadata/properties" ma:root="true" ma:fieldsID="d0d60f5b3da63a431ec21b1780a4f539" ns2:_="" ns3:_="">
    <xsd:import namespace="0fee4eeb-e725-4e09-a2c6-b2e7e1963b2c"/>
    <xsd:import namespace="4878a322-d110-404d-8591-8977e4f776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ee4eeb-e725-4e09-a2c6-b2e7e1963b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8a322-d110-404d-8591-8977e4f7768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6F329A4-4E56-4BA2-9CD4-15117D79B4E8}">
  <ds:schemaRefs>
    <ds:schemaRef ds:uri="0fee4eeb-e725-4e09-a2c6-b2e7e1963b2c"/>
    <ds:schemaRef ds:uri="4878a322-d110-404d-8591-8977e4f7768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0846FB6-AACF-4950-8E2A-28A0730F915B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4878a322-d110-404d-8591-8977e4f7768d"/>
    <ds:schemaRef ds:uri="http://schemas.openxmlformats.org/package/2006/metadata/core-properties"/>
    <ds:schemaRef ds:uri="0fee4eeb-e725-4e09-a2c6-b2e7e1963b2c"/>
  </ds:schemaRefs>
</ds:datastoreItem>
</file>

<file path=customXml/itemProps3.xml><?xml version="1.0" encoding="utf-8"?>
<ds:datastoreItem xmlns:ds="http://schemas.openxmlformats.org/officeDocument/2006/customXml" ds:itemID="{C1BCC434-1613-44C2-9B26-A38CB4C0A0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1387</Words>
  <Application>Microsoft Office PowerPoint</Application>
  <PresentationFormat>Widescreen</PresentationFormat>
  <Paragraphs>165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Helvetica</vt:lpstr>
      <vt:lpstr>Roboto Slab</vt:lpstr>
      <vt:lpstr>Roboto Slab Regular Regular</vt:lpstr>
      <vt:lpstr>Segoe UI</vt:lpstr>
      <vt:lpstr>Wingdings</vt:lpstr>
      <vt:lpstr>TU Delft</vt:lpstr>
      <vt:lpstr>PowerPoint Presentation</vt:lpstr>
      <vt:lpstr>Project Goal  Design a realistic, simpler and more robust water distribution system for Callantsoog.   </vt:lpstr>
      <vt:lpstr>Overview</vt:lpstr>
      <vt:lpstr>Change of water level decrees  </vt:lpstr>
      <vt:lpstr>Change of water level decrees  </vt:lpstr>
      <vt:lpstr>SOBEK Model</vt:lpstr>
      <vt:lpstr>Results </vt:lpstr>
      <vt:lpstr>Groundwater Modeling</vt:lpstr>
      <vt:lpstr>Groundwater Modeling</vt:lpstr>
      <vt:lpstr>Additional water storage</vt:lpstr>
      <vt:lpstr>Modeling</vt:lpstr>
      <vt:lpstr>Results</vt:lpstr>
      <vt:lpstr>Overview</vt:lpstr>
      <vt:lpstr>Combined Results</vt:lpstr>
      <vt:lpstr>Stakeholders</vt:lpstr>
      <vt:lpstr>Next Steps</vt:lpstr>
      <vt:lpstr>Thank you for your attention!</vt:lpstr>
      <vt:lpstr>Change of water level decrees – summer levels </vt:lpstr>
      <vt:lpstr>Groundwater level section 2030N</vt:lpstr>
      <vt:lpstr>Groundwater level section 2030S</vt:lpstr>
      <vt:lpstr>Groundwater level section 2030A NIEUW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Haasnoot</cp:lastModifiedBy>
  <cp:revision>322</cp:revision>
  <cp:lastPrinted>2023-06-21T14:21:03Z</cp:lastPrinted>
  <dcterms:modified xsi:type="dcterms:W3CDTF">2023-06-21T14:21:05Z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0x01010051ED4DCF60591A44AAB3EE560AB47ABB</vt:lpwstr>
  </property>
</Properties>
</file>

<file path=docProps/thumbnail.jpeg>
</file>